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8" r:id="rId2"/>
    <p:sldId id="318" r:id="rId3"/>
    <p:sldId id="265" r:id="rId4"/>
    <p:sldId id="259" r:id="rId5"/>
    <p:sldId id="264" r:id="rId6"/>
    <p:sldId id="263" r:id="rId7"/>
    <p:sldId id="266" r:id="rId8"/>
    <p:sldId id="269" r:id="rId9"/>
    <p:sldId id="268" r:id="rId10"/>
    <p:sldId id="267" r:id="rId11"/>
    <p:sldId id="270" r:id="rId12"/>
    <p:sldId id="276" r:id="rId13"/>
    <p:sldId id="319" r:id="rId14"/>
    <p:sldId id="271" r:id="rId15"/>
    <p:sldId id="275" r:id="rId16"/>
    <p:sldId id="273" r:id="rId17"/>
    <p:sldId id="274" r:id="rId18"/>
    <p:sldId id="277" r:id="rId19"/>
    <p:sldId id="278" r:id="rId20"/>
    <p:sldId id="279" r:id="rId21"/>
    <p:sldId id="317" r:id="rId22"/>
    <p:sldId id="314" r:id="rId23"/>
    <p:sldId id="315" r:id="rId24"/>
    <p:sldId id="316" r:id="rId25"/>
    <p:sldId id="281" r:id="rId26"/>
    <p:sldId id="280" r:id="rId27"/>
    <p:sldId id="282" r:id="rId28"/>
    <p:sldId id="283" r:id="rId29"/>
    <p:sldId id="284" r:id="rId30"/>
    <p:sldId id="292" r:id="rId31"/>
    <p:sldId id="287" r:id="rId32"/>
    <p:sldId id="288" r:id="rId33"/>
    <p:sldId id="289" r:id="rId34"/>
    <p:sldId id="290" r:id="rId35"/>
    <p:sldId id="291" r:id="rId36"/>
    <p:sldId id="293" r:id="rId37"/>
    <p:sldId id="304" r:id="rId38"/>
    <p:sldId id="299" r:id="rId39"/>
    <p:sldId id="295" r:id="rId40"/>
    <p:sldId id="294" r:id="rId41"/>
    <p:sldId id="296" r:id="rId42"/>
    <p:sldId id="297" r:id="rId43"/>
    <p:sldId id="305" r:id="rId44"/>
    <p:sldId id="306" r:id="rId45"/>
    <p:sldId id="298" r:id="rId46"/>
    <p:sldId id="307" r:id="rId47"/>
    <p:sldId id="308" r:id="rId48"/>
    <p:sldId id="309" r:id="rId49"/>
    <p:sldId id="310" r:id="rId50"/>
    <p:sldId id="312" r:id="rId51"/>
    <p:sldId id="302" r:id="rId52"/>
    <p:sldId id="313" r:id="rId53"/>
    <p:sldId id="303" r:id="rId54"/>
    <p:sldId id="320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1D5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89268" autoAdjust="0"/>
  </p:normalViewPr>
  <p:slideViewPr>
    <p:cSldViewPr snapToGrid="0">
      <p:cViewPr varScale="1">
        <p:scale>
          <a:sx n="76" d="100"/>
          <a:sy n="76" d="100"/>
        </p:scale>
        <p:origin x="122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716F6-591A-4861-BCBF-804062FB2B10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8E363-9E17-402D-B4DA-04A84C2E4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96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 micrometer</a:t>
            </a:r>
            <a:r>
              <a:rPr lang="ko-KR" altLang="en-US" dirty="0"/>
              <a:t> 크기의 미세먼지는 비강내부</a:t>
            </a:r>
            <a:r>
              <a:rPr lang="en-US" altLang="ko-KR" dirty="0"/>
              <a:t> </a:t>
            </a:r>
            <a:r>
              <a:rPr lang="ko-KR" altLang="en-US" dirty="0"/>
              <a:t>목 성대 기도에 </a:t>
            </a:r>
            <a:r>
              <a:rPr lang="en-US" altLang="ko-KR" dirty="0"/>
              <a:t>2.5 micrometer</a:t>
            </a:r>
            <a:r>
              <a:rPr lang="ko-KR" altLang="en-US" dirty="0"/>
              <a:t> 크기의 미세먼지는 흔히 아는 </a:t>
            </a:r>
            <a:r>
              <a:rPr lang="ko-KR" altLang="en-US" dirty="0" err="1"/>
              <a:t>초미세먼지이며</a:t>
            </a:r>
            <a:r>
              <a:rPr lang="ko-KR" altLang="en-US" dirty="0"/>
              <a:t> 기관지에 축적되고 </a:t>
            </a:r>
            <a:r>
              <a:rPr lang="en-US" altLang="ko-KR" dirty="0"/>
              <a:t>1micrometer</a:t>
            </a:r>
            <a:r>
              <a:rPr lang="ko-KR" altLang="en-US" dirty="0"/>
              <a:t> 크기의 미세먼지는 </a:t>
            </a:r>
            <a:r>
              <a:rPr lang="ko-KR" altLang="en-US" dirty="0" err="1"/>
              <a:t>폐세포</a:t>
            </a:r>
            <a:r>
              <a:rPr lang="en-US" altLang="ko-KR" dirty="0"/>
              <a:t>,</a:t>
            </a:r>
            <a:r>
              <a:rPr lang="ko-KR" altLang="en-US" dirty="0"/>
              <a:t> 적혈구</a:t>
            </a:r>
            <a:r>
              <a:rPr lang="en-US" altLang="ko-KR" dirty="0"/>
              <a:t>, </a:t>
            </a:r>
            <a:r>
              <a:rPr lang="ko-KR" altLang="en-US" dirty="0"/>
              <a:t>백혈구에 축적되는 만큼 미세먼지는 우리의 건강을 해치는데 </a:t>
            </a:r>
            <a:endParaRPr lang="en-US" altLang="ko-KR" dirty="0"/>
          </a:p>
          <a:p>
            <a:r>
              <a:rPr lang="ko-KR" altLang="en-US" dirty="0"/>
              <a:t>미세먼지가 많이 발생하는 지역을 피하거나 마스크를 착용하여 최대한 회피를 해야 하는데 내가 현재 있는 지역의 미세먼지의 정확한 정보를 확인 할 수 있도록 하기 위해 이 프로젝트를 선정했습니다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34CC7-42B8-44FD-94F1-654CF149C5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221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쿼리를 수정해야 합니다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en-US" altLang="ko-KR" dirty="0"/>
              <a:t>power</a:t>
            </a:r>
            <a:r>
              <a:rPr lang="ko-KR" altLang="en-US" dirty="0"/>
              <a:t> </a:t>
            </a:r>
            <a:r>
              <a:rPr lang="en-US" altLang="ko-KR" dirty="0"/>
              <a:t>bi</a:t>
            </a:r>
            <a:r>
              <a:rPr lang="ko-KR" altLang="en-US" dirty="0"/>
              <a:t>와 </a:t>
            </a:r>
            <a:r>
              <a:rPr lang="en-US" altLang="ko-KR" dirty="0"/>
              <a:t>blob storage</a:t>
            </a:r>
            <a:r>
              <a:rPr lang="ko-KR" altLang="en-US" dirty="0"/>
              <a:t>를 출력으로 사용했기 때문에 </a:t>
            </a:r>
            <a:r>
              <a:rPr lang="en-US" altLang="ko-KR" dirty="0"/>
              <a:t>2</a:t>
            </a:r>
            <a:r>
              <a:rPr lang="ko-KR" altLang="en-US" dirty="0"/>
              <a:t>개의 쿼리문을 작성하고 저장합니다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8E363-9E17-402D-B4DA-04A84C2E466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331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쿼리까지 작성 후 스트림 분석 작업을 시작해줍니다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8E363-9E17-402D-B4DA-04A84C2E466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6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사용한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리커시브소프트에서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제작한 미세먼지 보드입니다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측정 가능한 유해 물질은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가지가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온습도까지도 측정 가능합니다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34CC7-42B8-44FD-94F1-654CF149C5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823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마지막 슬라이드에 </a:t>
            </a:r>
            <a:r>
              <a:rPr lang="en-US" altLang="ko-KR" dirty="0"/>
              <a:t>git </a:t>
            </a:r>
            <a:r>
              <a:rPr lang="ko-KR" altLang="en-US" dirty="0"/>
              <a:t>주소를 </a:t>
            </a:r>
            <a:r>
              <a:rPr lang="ko-KR" altLang="en-US" dirty="0" err="1"/>
              <a:t>적어놓았습니다</a:t>
            </a:r>
            <a:r>
              <a:rPr lang="en-US" altLang="ko-KR" dirty="0"/>
              <a:t>. </a:t>
            </a:r>
            <a:r>
              <a:rPr lang="ko-KR" altLang="en-US" dirty="0" err="1"/>
              <a:t>적어놓은</a:t>
            </a:r>
            <a:r>
              <a:rPr lang="ko-KR" altLang="en-US" dirty="0"/>
              <a:t> </a:t>
            </a:r>
            <a:r>
              <a:rPr lang="en-US" altLang="ko-KR" dirty="0"/>
              <a:t>git </a:t>
            </a:r>
            <a:r>
              <a:rPr lang="ko-KR" altLang="en-US" dirty="0"/>
              <a:t>주소에 접속해 업로드한 </a:t>
            </a:r>
            <a:r>
              <a:rPr lang="ko-KR" altLang="en-US" dirty="0" err="1"/>
              <a:t>아두이노</a:t>
            </a:r>
            <a:r>
              <a:rPr lang="ko-KR" altLang="en-US" dirty="0"/>
              <a:t> 코드를 받으신 후 해야 할 기본 설정입니다</a:t>
            </a:r>
            <a:r>
              <a:rPr lang="en-US" altLang="ko-KR" dirty="0"/>
              <a:t>. </a:t>
            </a:r>
            <a:r>
              <a:rPr lang="ko-KR" altLang="en-US" dirty="0"/>
              <a:t>우선 보드 사용을 위해 환경설정에서 저 </a:t>
            </a:r>
            <a:r>
              <a:rPr lang="en-US" altLang="ko-KR" dirty="0" err="1"/>
              <a:t>url</a:t>
            </a:r>
            <a:r>
              <a:rPr lang="ko-KR" altLang="en-US" dirty="0"/>
              <a:t>을 적어 저장합니다</a:t>
            </a:r>
            <a:r>
              <a:rPr lang="en-US" altLang="ko-KR" dirty="0"/>
              <a:t>. </a:t>
            </a:r>
            <a:r>
              <a:rPr lang="ko-KR" altLang="en-US" dirty="0"/>
              <a:t>저장 후 보드 매니저에 들어가 </a:t>
            </a:r>
            <a:r>
              <a:rPr lang="en-US" altLang="ko-KR" dirty="0"/>
              <a:t>esp8266</a:t>
            </a:r>
            <a:r>
              <a:rPr lang="ko-KR" altLang="en-US" dirty="0"/>
              <a:t>을 검색한 후 </a:t>
            </a:r>
            <a:r>
              <a:rPr lang="en-US" altLang="ko-KR" dirty="0"/>
              <a:t>esp8266 community</a:t>
            </a:r>
            <a:r>
              <a:rPr lang="ko-KR" altLang="en-US" dirty="0"/>
              <a:t>를 설치합니다</a:t>
            </a:r>
            <a:r>
              <a:rPr lang="en-US" altLang="ko-KR" dirty="0"/>
              <a:t>. </a:t>
            </a:r>
            <a:r>
              <a:rPr lang="ko-KR" altLang="en-US" dirty="0"/>
              <a:t>이 때 버전을 꼭 최신 버전이 아닌 </a:t>
            </a:r>
            <a:r>
              <a:rPr lang="en-US" altLang="ko-KR" dirty="0"/>
              <a:t>2.4.2 </a:t>
            </a:r>
            <a:r>
              <a:rPr lang="ko-KR" altLang="en-US" dirty="0"/>
              <a:t>버전을 사용해야 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Azure</a:t>
            </a:r>
            <a:r>
              <a:rPr lang="ko-KR" altLang="en-US" dirty="0"/>
              <a:t>에 데이터를 보내기 위해 필요한 라이브러리를 다운 받아줍니다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8E363-9E17-402D-B4DA-04A84C2E466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295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기본 </a:t>
            </a:r>
            <a:r>
              <a:rPr lang="ko-KR" altLang="en-US" dirty="0" err="1"/>
              <a:t>아두이노</a:t>
            </a:r>
            <a:r>
              <a:rPr lang="ko-KR" altLang="en-US" dirty="0"/>
              <a:t> 환경 설정은 끝났고 툴에서 보드와 업로드 속도를 설정합니다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8E363-9E17-402D-B4DA-04A84C2E466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632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보드의 와이파이 센서를 통해 클라우드에 데이터를 보내야 합니다</a:t>
            </a:r>
            <a:r>
              <a:rPr lang="en-US" altLang="ko-KR" dirty="0"/>
              <a:t>. </a:t>
            </a:r>
            <a:r>
              <a:rPr lang="ko-KR" altLang="en-US" dirty="0"/>
              <a:t>보드에 연결할 와이파이 이름과 비밀번호를 작성하고 앞에서 생성했던 </a:t>
            </a:r>
            <a:r>
              <a:rPr lang="en-US" altLang="ko-KR" dirty="0" err="1"/>
              <a:t>iot</a:t>
            </a:r>
            <a:r>
              <a:rPr lang="en-US" altLang="ko-KR" dirty="0"/>
              <a:t> device </a:t>
            </a:r>
            <a:r>
              <a:rPr lang="ko-KR" altLang="en-US" dirty="0"/>
              <a:t>이름과 </a:t>
            </a:r>
            <a:r>
              <a:rPr lang="en-US" altLang="ko-KR" dirty="0"/>
              <a:t>primary key</a:t>
            </a:r>
            <a:r>
              <a:rPr lang="ko-KR" altLang="en-US" dirty="0"/>
              <a:t>를 작성합니다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8E363-9E17-402D-B4DA-04A84C2E466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768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코드를 수정 후 업로드를 시키면 보드에 초록색 불이 깜빡이게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8E363-9E17-402D-B4DA-04A84C2E466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602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보드에서 전송된 데이터가 </a:t>
            </a:r>
            <a:r>
              <a:rPr lang="en-US" altLang="ko-KR" dirty="0"/>
              <a:t>Azure</a:t>
            </a:r>
            <a:r>
              <a:rPr lang="ko-KR" altLang="en-US" dirty="0"/>
              <a:t>의 스트림 분석 작업을 통해 </a:t>
            </a:r>
            <a:r>
              <a:rPr lang="en-US" altLang="ko-KR" dirty="0"/>
              <a:t>blob storage</a:t>
            </a:r>
            <a:r>
              <a:rPr lang="ko-KR" altLang="en-US" dirty="0"/>
              <a:t>로 출력됩니다</a:t>
            </a:r>
            <a:r>
              <a:rPr lang="en-US" altLang="ko-KR" dirty="0"/>
              <a:t>. </a:t>
            </a:r>
            <a:r>
              <a:rPr lang="ko-KR" altLang="en-US" dirty="0"/>
              <a:t>출력된 내용을 확인하기 위해 </a:t>
            </a:r>
            <a:r>
              <a:rPr lang="en-US" altLang="ko-KR" dirty="0"/>
              <a:t>storage explore</a:t>
            </a:r>
            <a:r>
              <a:rPr lang="ko-KR" altLang="en-US" dirty="0"/>
              <a:t>를 다운받아줍니다</a:t>
            </a:r>
            <a:r>
              <a:rPr lang="en-US" altLang="ko-KR" dirty="0"/>
              <a:t>. </a:t>
            </a:r>
            <a:r>
              <a:rPr lang="ko-KR" altLang="en-US" dirty="0"/>
              <a:t>다운 받은 후 </a:t>
            </a:r>
            <a:r>
              <a:rPr lang="en-US" altLang="ko-KR" dirty="0"/>
              <a:t>Azure </a:t>
            </a:r>
            <a:r>
              <a:rPr lang="ko-KR" altLang="en-US" dirty="0"/>
              <a:t>계정을 로그인 한 후 </a:t>
            </a:r>
            <a:r>
              <a:rPr lang="en-US" altLang="ko-KR" dirty="0"/>
              <a:t>storage account </a:t>
            </a:r>
            <a:r>
              <a:rPr lang="ko-KR" altLang="en-US" dirty="0"/>
              <a:t>계정을 확인하면 </a:t>
            </a:r>
            <a:r>
              <a:rPr lang="en-US" altLang="ko-KR" dirty="0"/>
              <a:t>json </a:t>
            </a:r>
            <a:r>
              <a:rPr lang="ko-KR" altLang="en-US" dirty="0"/>
              <a:t>파일로 생성된 데이터를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8E363-9E17-402D-B4DA-04A84C2E466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33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스트림 작업 분석에서 </a:t>
            </a:r>
            <a:r>
              <a:rPr lang="en-US" altLang="ko-KR" dirty="0"/>
              <a:t>power bi</a:t>
            </a:r>
            <a:r>
              <a:rPr lang="ko-KR" altLang="en-US" dirty="0"/>
              <a:t>로 출력시킨 데이터를 시각화 하는 방법을 설명하겠습니다</a:t>
            </a:r>
            <a:r>
              <a:rPr lang="en-US" altLang="ko-KR" dirty="0"/>
              <a:t>. </a:t>
            </a:r>
            <a:r>
              <a:rPr lang="ko-KR" altLang="en-US" dirty="0"/>
              <a:t>우선 </a:t>
            </a:r>
            <a:r>
              <a:rPr lang="en-US" altLang="ko-KR" dirty="0"/>
              <a:t>power bi </a:t>
            </a:r>
            <a:r>
              <a:rPr lang="ko-KR" altLang="en-US" dirty="0"/>
              <a:t>웹사이트에 접속해 로그인 후 데이터 세트에 들어가면 데이터 세트가 생성되어 있는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보고서 만들기를 눌러줍니다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8E363-9E17-402D-B4DA-04A84C2E466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885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보고서 작성 방법은 오른쪽에 시각화를 하려는 형태를 선택하고</a:t>
            </a:r>
            <a:r>
              <a:rPr lang="en-US" altLang="ko-KR" dirty="0"/>
              <a:t>, </a:t>
            </a:r>
            <a:r>
              <a:rPr lang="ko-KR" altLang="en-US" dirty="0"/>
              <a:t>필드에서 원하는 데이터를 선택하게 되면</a:t>
            </a:r>
            <a:r>
              <a:rPr lang="en-US" altLang="ko-KR" dirty="0"/>
              <a:t>, </a:t>
            </a:r>
            <a:r>
              <a:rPr lang="ko-KR" altLang="en-US" dirty="0"/>
              <a:t>실시간으로 들어오는 데이터를 시각화 시켜 줍니다</a:t>
            </a:r>
            <a:r>
              <a:rPr lang="en-US" altLang="ko-KR" dirty="0"/>
              <a:t>. </a:t>
            </a:r>
            <a:r>
              <a:rPr lang="ko-KR" altLang="en-US" dirty="0"/>
              <a:t>지금 보이는 그래프는 미세먼지 </a:t>
            </a:r>
            <a:r>
              <a:rPr lang="en-US" altLang="ko-KR" dirty="0"/>
              <a:t>3</a:t>
            </a:r>
            <a:r>
              <a:rPr lang="ko-KR" altLang="en-US" dirty="0"/>
              <a:t>종류를 시각화 한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8E363-9E17-402D-B4DA-04A84C2E466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345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</a:t>
            </a:r>
            <a:r>
              <a:rPr lang="ko-KR" altLang="en-US" dirty="0" err="1"/>
              <a:t>구조도이며</a:t>
            </a:r>
            <a:r>
              <a:rPr lang="ko-KR" altLang="en-US" dirty="0"/>
              <a:t> </a:t>
            </a:r>
            <a:r>
              <a:rPr lang="en-US" altLang="ko-KR" dirty="0" err="1"/>
              <a:t>arduino</a:t>
            </a:r>
            <a:r>
              <a:rPr lang="ko-KR" altLang="en-US" dirty="0"/>
              <a:t>와 </a:t>
            </a:r>
            <a:r>
              <a:rPr lang="en-US" altLang="ko-KR" dirty="0"/>
              <a:t>power bi</a:t>
            </a:r>
            <a:r>
              <a:rPr lang="ko-KR" altLang="en-US" dirty="0" err="1"/>
              <a:t>를</a:t>
            </a:r>
            <a:r>
              <a:rPr lang="ko-KR" altLang="en-US" dirty="0"/>
              <a:t> 이용해 실시간으로 들어오는 데이터를 시각화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8E363-9E17-402D-B4DA-04A84C2E466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174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이와 같이 자신이 원하는 형태로 데이터를 시각화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8E363-9E17-402D-B4DA-04A84C2E466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220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내가 만든 보고서를 웹사이트에 게시하고 싶으면 파일 </a:t>
            </a:r>
            <a:r>
              <a:rPr lang="en-US" altLang="ko-KR" dirty="0"/>
              <a:t>– </a:t>
            </a:r>
            <a:r>
              <a:rPr lang="ko-KR" altLang="en-US" dirty="0"/>
              <a:t>웹에 게시를 선택 후 생성되는 </a:t>
            </a:r>
            <a:r>
              <a:rPr lang="en-US" altLang="ko-KR" dirty="0"/>
              <a:t>iframe </a:t>
            </a:r>
            <a:r>
              <a:rPr lang="ko-KR" altLang="en-US" dirty="0"/>
              <a:t>코드를 사용해서 웹에 게시할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8E363-9E17-402D-B4DA-04A84C2E466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454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Power bi</a:t>
            </a:r>
            <a:r>
              <a:rPr lang="ko-KR" altLang="en-US" dirty="0"/>
              <a:t>에 내가 미리 저장해둔 파일을 이용해서도 시각화를 할 수 있습니다</a:t>
            </a:r>
            <a:r>
              <a:rPr lang="en-US" altLang="ko-KR" dirty="0"/>
              <a:t>. </a:t>
            </a:r>
            <a:r>
              <a:rPr lang="ko-KR" altLang="en-US" dirty="0"/>
              <a:t>데이터 세트 만들기를 선택 후 파일 가져오기를 선택합니다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8E363-9E17-402D-B4DA-04A84C2E466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684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로컬 파일을 선택 후 앞에서 </a:t>
            </a:r>
            <a:r>
              <a:rPr lang="en-US" altLang="ko-KR" dirty="0"/>
              <a:t>blob storage </a:t>
            </a:r>
            <a:r>
              <a:rPr lang="ko-KR" altLang="en-US" dirty="0"/>
              <a:t>또는 </a:t>
            </a:r>
            <a:r>
              <a:rPr lang="en-US" altLang="ko-KR" dirty="0"/>
              <a:t>table storage</a:t>
            </a:r>
            <a:r>
              <a:rPr lang="ko-KR" altLang="en-US" dirty="0"/>
              <a:t>로 출력된 파일을 열게 되면 앞에 설명했던 보고서 작성 방법대로 작성 할 수 있습니다</a:t>
            </a:r>
            <a:r>
              <a:rPr lang="en-US" altLang="ko-KR" dirty="0"/>
              <a:t>. </a:t>
            </a:r>
            <a:r>
              <a:rPr lang="ko-KR" altLang="en-US" dirty="0"/>
              <a:t>이상으로 </a:t>
            </a:r>
            <a:r>
              <a:rPr lang="en-US" altLang="ko-KR" dirty="0"/>
              <a:t>power bi</a:t>
            </a:r>
            <a:r>
              <a:rPr lang="ko-KR" altLang="en-US" dirty="0" err="1"/>
              <a:t>를</a:t>
            </a:r>
            <a:r>
              <a:rPr lang="ko-KR" altLang="en-US" dirty="0"/>
              <a:t> 사용해 데이터를 실시간으로 시각화 하는 방법이었습니다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8E363-9E17-402D-B4DA-04A84C2E466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911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Arduino </a:t>
            </a:r>
            <a:r>
              <a:rPr lang="ko-KR" altLang="en-US" dirty="0"/>
              <a:t>보드로 부터 데이터를 받기 위해 </a:t>
            </a:r>
            <a:r>
              <a:rPr lang="en-US" altLang="ko-KR" dirty="0" err="1"/>
              <a:t>iot</a:t>
            </a:r>
            <a:r>
              <a:rPr lang="en-US" altLang="ko-KR" dirty="0"/>
              <a:t> hub</a:t>
            </a:r>
            <a:r>
              <a:rPr lang="ko-KR" altLang="en-US" dirty="0"/>
              <a:t>를 만들어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8E363-9E17-402D-B4DA-04A84C2E466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448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쌓인 데이터를 확인할 수 있는 저장 계정을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8E363-9E17-402D-B4DA-04A84C2E466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308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세번째로 스트림 분석 작업을 생성합니다</a:t>
            </a:r>
            <a:r>
              <a:rPr lang="en-US" altLang="ko-KR" dirty="0"/>
              <a:t>. </a:t>
            </a:r>
            <a:r>
              <a:rPr lang="en-US" altLang="ko-KR" dirty="0" err="1"/>
              <a:t>Iot</a:t>
            </a:r>
            <a:r>
              <a:rPr lang="en-US" altLang="ko-KR" dirty="0"/>
              <a:t> hub</a:t>
            </a:r>
            <a:r>
              <a:rPr lang="ko-KR" altLang="en-US" dirty="0"/>
              <a:t>로부터 받은 데이터를 원하는 형태로 출력시켜주는 역할을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8E363-9E17-402D-B4DA-04A84C2E466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894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보드에 </a:t>
            </a:r>
            <a:r>
              <a:rPr lang="ko-KR" altLang="en-US" dirty="0" err="1"/>
              <a:t>이름를</a:t>
            </a:r>
            <a:r>
              <a:rPr lang="ko-KR" altLang="en-US" dirty="0"/>
              <a:t> 부여하기 위해서 </a:t>
            </a:r>
            <a:r>
              <a:rPr lang="en-US" altLang="ko-KR" dirty="0" err="1"/>
              <a:t>iot</a:t>
            </a:r>
            <a:r>
              <a:rPr lang="en-US" altLang="ko-KR" dirty="0"/>
              <a:t> device</a:t>
            </a:r>
            <a:r>
              <a:rPr lang="ko-KR" altLang="en-US" dirty="0"/>
              <a:t>를 생성합니다</a:t>
            </a:r>
            <a:r>
              <a:rPr lang="en-US" altLang="ko-KR" dirty="0"/>
              <a:t>. </a:t>
            </a:r>
            <a:r>
              <a:rPr lang="ko-KR" altLang="en-US" dirty="0"/>
              <a:t>나중에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코딩시</a:t>
            </a:r>
            <a:r>
              <a:rPr lang="ko-KR" altLang="en-US" dirty="0"/>
              <a:t> 필요한 </a:t>
            </a:r>
            <a:r>
              <a:rPr lang="en-US" altLang="ko-KR" dirty="0" err="1"/>
              <a:t>iot</a:t>
            </a:r>
            <a:r>
              <a:rPr lang="en-US" altLang="ko-KR" dirty="0"/>
              <a:t> device </a:t>
            </a:r>
            <a:r>
              <a:rPr lang="ko-KR" altLang="en-US" dirty="0"/>
              <a:t>이름과 </a:t>
            </a:r>
            <a:r>
              <a:rPr lang="en-US" altLang="ko-KR" dirty="0"/>
              <a:t>primary key</a:t>
            </a:r>
            <a:r>
              <a:rPr lang="ko-KR" altLang="en-US" dirty="0"/>
              <a:t>를 따로 메모해 저장합니다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8E363-9E17-402D-B4DA-04A84C2E466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213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잠깐 </a:t>
            </a:r>
            <a:r>
              <a:rPr lang="en-US" altLang="ko-KR" dirty="0"/>
              <a:t>power bi</a:t>
            </a:r>
            <a:r>
              <a:rPr lang="ko-KR" altLang="en-US" dirty="0"/>
              <a:t>에 대해 짧게 설명 드릴자면 </a:t>
            </a:r>
            <a:r>
              <a:rPr lang="en-US" altLang="ko-KR" dirty="0"/>
              <a:t>~~~~~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프로젝트에선 실시간으로 미세먼지 데이터를 시각화 하기 위해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8E363-9E17-402D-B4DA-04A84C2E466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66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Power bi</a:t>
            </a:r>
            <a:r>
              <a:rPr lang="ko-KR" altLang="en-US" dirty="0"/>
              <a:t>는 회사 및 학교 이메일을 통해 </a:t>
            </a:r>
            <a:r>
              <a:rPr lang="ko-KR" altLang="en-US" dirty="0" err="1"/>
              <a:t>생성가능합니다</a:t>
            </a:r>
            <a:r>
              <a:rPr lang="en-US" altLang="ko-KR" dirty="0"/>
              <a:t>.</a:t>
            </a:r>
            <a:r>
              <a:rPr lang="ko-KR" altLang="en-US" dirty="0"/>
              <a:t> 저희 학교 계정은 </a:t>
            </a:r>
            <a:r>
              <a:rPr lang="en-US" altLang="ko-KR" dirty="0"/>
              <a:t>office student </a:t>
            </a:r>
            <a:r>
              <a:rPr lang="ko-KR" altLang="en-US" dirty="0"/>
              <a:t>계정인데 </a:t>
            </a:r>
            <a:r>
              <a:rPr lang="en-US" altLang="ko-KR" dirty="0"/>
              <a:t>power bi </a:t>
            </a:r>
            <a:r>
              <a:rPr lang="ko-KR" altLang="en-US" dirty="0"/>
              <a:t>생성 권한이 없고 개인 이메일인 </a:t>
            </a:r>
            <a:r>
              <a:rPr lang="en-US" altLang="ko-KR" dirty="0" err="1"/>
              <a:t>naver</a:t>
            </a:r>
            <a:r>
              <a:rPr lang="ko-KR" altLang="en-US" dirty="0"/>
              <a:t>나 </a:t>
            </a:r>
            <a:r>
              <a:rPr lang="en-US" altLang="ko-KR" dirty="0"/>
              <a:t>google </a:t>
            </a:r>
            <a:r>
              <a:rPr lang="ko-KR" altLang="en-US" dirty="0"/>
              <a:t>이메일로 생성이 안돼서 일회용 계정을 사용해서 </a:t>
            </a:r>
            <a:r>
              <a:rPr lang="en-US" altLang="ko-KR" dirty="0"/>
              <a:t>power bi </a:t>
            </a:r>
            <a:r>
              <a:rPr lang="ko-KR" altLang="en-US" dirty="0"/>
              <a:t>계정을 생성했습니다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8E363-9E17-402D-B4DA-04A84C2E466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032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스트림 분석 작업의 입력과 출력을 설정해줍니다</a:t>
            </a:r>
            <a:r>
              <a:rPr lang="en-US" altLang="ko-KR" dirty="0"/>
              <a:t>. </a:t>
            </a:r>
            <a:r>
              <a:rPr lang="ko-KR" altLang="en-US" dirty="0"/>
              <a:t>입력은 </a:t>
            </a:r>
            <a:r>
              <a:rPr lang="en-US" altLang="ko-KR" dirty="0" err="1"/>
              <a:t>iot</a:t>
            </a:r>
            <a:r>
              <a:rPr lang="en-US" altLang="ko-KR" dirty="0"/>
              <a:t> hub</a:t>
            </a:r>
            <a:r>
              <a:rPr lang="ko-KR" altLang="en-US" dirty="0"/>
              <a:t>로 생성을 하고 출력은 </a:t>
            </a:r>
            <a:r>
              <a:rPr lang="en-US" altLang="ko-KR" dirty="0"/>
              <a:t>power bi</a:t>
            </a:r>
            <a:r>
              <a:rPr lang="ko-KR" altLang="en-US" dirty="0"/>
              <a:t>와 </a:t>
            </a:r>
            <a:r>
              <a:rPr lang="en-US" altLang="ko-KR" dirty="0"/>
              <a:t>blob storage </a:t>
            </a:r>
            <a:r>
              <a:rPr lang="ko-KR" altLang="en-US" dirty="0"/>
              <a:t>또는 </a:t>
            </a:r>
            <a:r>
              <a:rPr lang="en-US" altLang="ko-KR" dirty="0"/>
              <a:t>table storage</a:t>
            </a:r>
            <a:r>
              <a:rPr lang="ko-KR" altLang="en-US" dirty="0"/>
              <a:t>를 사용해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8E363-9E17-402D-B4DA-04A84C2E466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904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10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593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92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059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697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358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418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898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86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297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78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051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duino.esp8266.com/stable/package_esp8266com_index.json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msit.powerbi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msit.powerbi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://localhost:9200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hdduq262/Appcenter_Finedust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0"/>
            <a:ext cx="4843849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720090"/>
            <a:ext cx="4843849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Azure</a:t>
            </a:r>
            <a:r>
              <a:rPr lang="ko-KR" altLang="en-US" b="1" dirty="0">
                <a:solidFill>
                  <a:prstClr val="white"/>
                </a:solidFill>
              </a:rPr>
              <a:t>를 이용한 부산광역시 대기측정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5437569" y="564571"/>
            <a:ext cx="5518159" cy="73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POWER POINT </a:t>
            </a:r>
            <a:r>
              <a:rPr lang="en-US" altLang="ko-KR" sz="32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PRESENTATION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37096" y="1815529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 err="1">
                <a:solidFill>
                  <a:prstClr val="white"/>
                </a:solidFill>
              </a:rPr>
              <a:t>클라우드컴퓨팅이해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812110" y="2587330"/>
            <a:ext cx="1388784" cy="1010145"/>
          </a:xfrm>
          <a:prstGeom prst="roundRect">
            <a:avLst>
              <a:gd name="adj" fmla="val 50000"/>
            </a:avLst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225686" y="2587330"/>
            <a:ext cx="2795644" cy="10101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201295062 </a:t>
            </a:r>
            <a:r>
              <a:rPr lang="ko-KR" altLang="en-US" sz="15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한동엽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812110" y="4541590"/>
            <a:ext cx="1388784" cy="1010145"/>
          </a:xfrm>
          <a:prstGeom prst="roundRect">
            <a:avLst>
              <a:gd name="adj" fmla="val 50000"/>
            </a:avLst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225686" y="4541590"/>
            <a:ext cx="2795644" cy="10101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201595063 </a:t>
            </a:r>
            <a:r>
              <a:rPr lang="ko-KR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이희수</a:t>
            </a:r>
            <a:endParaRPr lang="en-US" altLang="ko-KR" sz="15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864301" y="2301145"/>
            <a:ext cx="4843849" cy="2636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8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  </a:t>
            </a:r>
            <a:r>
              <a:rPr lang="en-US" altLang="ko-KR" sz="1200" b="1" dirty="0">
                <a:solidFill>
                  <a:srgbClr val="5B9BD5"/>
                </a:solidFill>
              </a:rPr>
              <a:t>Azure Resources</a:t>
            </a:r>
            <a:endParaRPr lang="ko-KR" altLang="en-US" sz="1200" b="1" dirty="0">
              <a:solidFill>
                <a:srgbClr val="5B9BD5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B  </a:t>
            </a:r>
            <a:r>
              <a:rPr lang="en-US" altLang="ko-KR" sz="1200" b="1" dirty="0">
                <a:solidFill>
                  <a:srgbClr val="5B9BD5"/>
                </a:solidFill>
              </a:rPr>
              <a:t>Arduino Setting / Board</a:t>
            </a:r>
            <a:endParaRPr lang="ko-KR" altLang="en-US" sz="8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C  </a:t>
            </a:r>
            <a:r>
              <a:rPr lang="en-US" altLang="ko-KR" sz="1200" b="1" dirty="0">
                <a:solidFill>
                  <a:srgbClr val="5B9BD5"/>
                </a:solidFill>
              </a:rPr>
              <a:t>Power BI</a:t>
            </a:r>
            <a:endParaRPr lang="ko-KR" altLang="en-US" sz="1200" b="1" dirty="0">
              <a:solidFill>
                <a:srgbClr val="5B9BD5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D  </a:t>
            </a:r>
            <a:r>
              <a:rPr lang="en-US" altLang="ko-KR" sz="1200" b="1" dirty="0">
                <a:solidFill>
                  <a:srgbClr val="5B9BD5"/>
                </a:solidFill>
              </a:rPr>
              <a:t>Azure Virtual Machine / ELK</a:t>
            </a:r>
            <a:endParaRPr lang="ko-KR" altLang="en-US" sz="1200" b="1" dirty="0">
              <a:solidFill>
                <a:srgbClr val="5B9BD5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5456" y="2349941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V="1">
            <a:off x="5606423" y="2301145"/>
            <a:ext cx="387350" cy="387350"/>
          </a:xfrm>
          <a:prstGeom prst="rtTriangle">
            <a:avLst/>
          </a:prstGeom>
          <a:solidFill>
            <a:srgbClr val="F2F2F2"/>
          </a:solidFill>
          <a:ln>
            <a:noFill/>
          </a:ln>
          <a:effectLst>
            <a:outerShdw dist="127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662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21619" y="792336"/>
            <a:ext cx="9777579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4" y="0"/>
            <a:ext cx="5288561" cy="107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STREAM ANALYTICS JOB – INPUT / OUPUT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B9BD5"/>
                </a:solidFill>
              </a:rPr>
              <a:t>Azure Resources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80DB3B-F745-4A1C-B975-6B494316DCC5}"/>
              </a:ext>
            </a:extLst>
          </p:cNvPr>
          <p:cNvSpPr txBox="1"/>
          <p:nvPr/>
        </p:nvSpPr>
        <p:spPr>
          <a:xfrm>
            <a:off x="1713425" y="5652961"/>
            <a:ext cx="670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INPUT / OUTPUT </a:t>
            </a:r>
            <a:r>
              <a:rPr lang="ko-KR" altLang="en-US" b="1" dirty="0"/>
              <a:t>생성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88B3B1-6E26-45E4-817D-D08E85384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892" y="2431915"/>
            <a:ext cx="3352959" cy="26691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551C63-C443-4223-BF60-44B55A9CE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319" y="988598"/>
            <a:ext cx="2293151" cy="161116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012399-5F66-4C66-AEAC-0D33797E58CD}"/>
              </a:ext>
            </a:extLst>
          </p:cNvPr>
          <p:cNvCxnSpPr/>
          <p:nvPr/>
        </p:nvCxnSpPr>
        <p:spPr>
          <a:xfrm flipV="1">
            <a:off x="2430105" y="1703294"/>
            <a:ext cx="4374107" cy="9598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1DF89F3-76BD-4F9A-A4A7-26F18C336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830" y="2870623"/>
            <a:ext cx="2626700" cy="288551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61F0B5-C203-4A6E-B880-7EABCEB364BE}"/>
              </a:ext>
            </a:extLst>
          </p:cNvPr>
          <p:cNvSpPr/>
          <p:nvPr/>
        </p:nvSpPr>
        <p:spPr>
          <a:xfrm>
            <a:off x="7147393" y="1998898"/>
            <a:ext cx="885693" cy="31703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34E6D8-2840-404E-96A2-7EB0D3E927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2137" y="2870623"/>
            <a:ext cx="2446169" cy="288551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506CAF6-21A5-45A3-A25D-EFE0942BF9F8}"/>
              </a:ext>
            </a:extLst>
          </p:cNvPr>
          <p:cNvCxnSpPr/>
          <p:nvPr/>
        </p:nvCxnSpPr>
        <p:spPr>
          <a:xfrm>
            <a:off x="2537012" y="4007224"/>
            <a:ext cx="3137647" cy="80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270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21619" y="792336"/>
            <a:ext cx="9777579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4" y="0"/>
            <a:ext cx="5288561" cy="107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STREAM ANALYTICS JOB – QUERY</a:t>
            </a:r>
            <a:b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ko-KR" sz="1600" b="1" dirty="0">
                <a:solidFill>
                  <a:srgbClr val="5B9BD5"/>
                </a:solidFill>
              </a:rPr>
              <a:t>Azure Resources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80DB3B-F745-4A1C-B975-6B494316DCC5}"/>
              </a:ext>
            </a:extLst>
          </p:cNvPr>
          <p:cNvSpPr txBox="1"/>
          <p:nvPr/>
        </p:nvSpPr>
        <p:spPr>
          <a:xfrm>
            <a:off x="6630674" y="4902405"/>
            <a:ext cx="6709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IOT HUB</a:t>
            </a:r>
            <a:r>
              <a:rPr lang="ko-KR" altLang="en-US" b="1" dirty="0"/>
              <a:t>로 부터 받은 데이터를</a:t>
            </a:r>
            <a:endParaRPr lang="en-US" altLang="ko-KR" b="1" dirty="0"/>
          </a:p>
          <a:p>
            <a:r>
              <a:rPr lang="en-US" altLang="ko-KR" b="1" dirty="0"/>
              <a:t>2</a:t>
            </a:r>
            <a:r>
              <a:rPr lang="ko-KR" altLang="en-US" b="1" dirty="0"/>
              <a:t>개의 쿼리문을 작성해 출력</a:t>
            </a:r>
            <a:endParaRPr lang="en-US" altLang="ko-KR" b="1" dirty="0"/>
          </a:p>
          <a:p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Blob Storage / Table Storage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Power Bi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9EEDC9-F5B4-42F0-912E-90C894D7B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296" y="1372120"/>
            <a:ext cx="4313704" cy="263766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61F0B5-C203-4A6E-B880-7EABCEB364BE}"/>
              </a:ext>
            </a:extLst>
          </p:cNvPr>
          <p:cNvSpPr/>
          <p:nvPr/>
        </p:nvSpPr>
        <p:spPr>
          <a:xfrm>
            <a:off x="5470994" y="1394488"/>
            <a:ext cx="535360" cy="25009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942998-1CFB-4152-B986-3484432FE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674" y="1315770"/>
            <a:ext cx="4133850" cy="353377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1E2F2A2-CA96-4EC6-B6C2-E1ABDD62DF37}"/>
              </a:ext>
            </a:extLst>
          </p:cNvPr>
          <p:cNvSpPr txBox="1"/>
          <p:nvPr/>
        </p:nvSpPr>
        <p:spPr>
          <a:xfrm>
            <a:off x="8697599" y="2362623"/>
            <a:ext cx="67098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output – power bi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C22E91-4D6F-4167-8614-AF1DFA533EF7}"/>
              </a:ext>
            </a:extLst>
          </p:cNvPr>
          <p:cNvSpPr txBox="1"/>
          <p:nvPr/>
        </p:nvSpPr>
        <p:spPr>
          <a:xfrm>
            <a:off x="8553425" y="2827102"/>
            <a:ext cx="67098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input – </a:t>
            </a:r>
            <a:r>
              <a:rPr lang="en-US" altLang="ko-KR" sz="1500" b="1" dirty="0" err="1">
                <a:solidFill>
                  <a:srgbClr val="FF0000"/>
                </a:solidFill>
              </a:rPr>
              <a:t>iot</a:t>
            </a:r>
            <a:r>
              <a:rPr lang="en-US" altLang="ko-KR" sz="1500" b="1" dirty="0">
                <a:solidFill>
                  <a:srgbClr val="FF0000"/>
                </a:solidFill>
              </a:rPr>
              <a:t> hub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A3AC4D-76F8-45F2-9FEB-762E09D47509}"/>
              </a:ext>
            </a:extLst>
          </p:cNvPr>
          <p:cNvSpPr txBox="1"/>
          <p:nvPr/>
        </p:nvSpPr>
        <p:spPr>
          <a:xfrm>
            <a:off x="8628326" y="3942603"/>
            <a:ext cx="67098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output – blob storage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DE4660-96A3-4BEF-BB8B-D173E06F955E}"/>
              </a:ext>
            </a:extLst>
          </p:cNvPr>
          <p:cNvSpPr txBox="1"/>
          <p:nvPr/>
        </p:nvSpPr>
        <p:spPr>
          <a:xfrm>
            <a:off x="8478958" y="4415206"/>
            <a:ext cx="67098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</a:rPr>
              <a:t>Input – </a:t>
            </a:r>
            <a:r>
              <a:rPr lang="en-US" altLang="ko-KR" sz="1500" b="1" dirty="0" err="1">
                <a:solidFill>
                  <a:srgbClr val="FF0000"/>
                </a:solidFill>
              </a:rPr>
              <a:t>iot</a:t>
            </a:r>
            <a:r>
              <a:rPr lang="en-US" altLang="ko-KR" sz="1500" b="1" dirty="0">
                <a:solidFill>
                  <a:srgbClr val="FF0000"/>
                </a:solidFill>
              </a:rPr>
              <a:t> hub</a:t>
            </a:r>
          </a:p>
        </p:txBody>
      </p:sp>
    </p:spTree>
    <p:extLst>
      <p:ext uri="{BB962C8B-B14F-4D97-AF65-F5344CB8AC3E}">
        <p14:creationId xmlns:p14="http://schemas.microsoft.com/office/powerpoint/2010/main" val="2489863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21619" y="792336"/>
            <a:ext cx="9777579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4" y="0"/>
            <a:ext cx="5288561" cy="107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6. STREAM ANALYTICS JOB</a:t>
            </a:r>
            <a:b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ko-KR" sz="1600" b="1" dirty="0">
                <a:solidFill>
                  <a:srgbClr val="5B9BD5"/>
                </a:solidFill>
              </a:rPr>
              <a:t>Azure Resources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5502EF-E779-4DBA-BBDC-69E5B74A5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808" y="1447799"/>
            <a:ext cx="8077200" cy="28956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81133B4-03E1-45AD-B919-AED8C0A4AD92}"/>
              </a:ext>
            </a:extLst>
          </p:cNvPr>
          <p:cNvSpPr/>
          <p:nvPr/>
        </p:nvSpPr>
        <p:spPr>
          <a:xfrm>
            <a:off x="5470994" y="2038744"/>
            <a:ext cx="822230" cy="43859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30791F-AE9D-47EE-839A-7CDB2B383F55}"/>
              </a:ext>
            </a:extLst>
          </p:cNvPr>
          <p:cNvSpPr txBox="1"/>
          <p:nvPr/>
        </p:nvSpPr>
        <p:spPr>
          <a:xfrm>
            <a:off x="2943923" y="5087035"/>
            <a:ext cx="6709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Query</a:t>
            </a:r>
            <a:r>
              <a:rPr lang="ko-KR" altLang="en-US" b="1" dirty="0"/>
              <a:t>문 저장 후 </a:t>
            </a:r>
            <a:r>
              <a:rPr lang="en-US" altLang="ko-KR" b="1" dirty="0"/>
              <a:t>Stream analytics job </a:t>
            </a:r>
            <a:r>
              <a:rPr lang="en-US" altLang="ko-KR" b="1" dirty="0">
                <a:solidFill>
                  <a:srgbClr val="FF0000"/>
                </a:solidFill>
              </a:rPr>
              <a:t>START</a:t>
            </a:r>
          </a:p>
          <a:p>
            <a:pPr algn="ctr"/>
            <a:r>
              <a:rPr lang="ko-KR" altLang="en-US" b="1" dirty="0"/>
              <a:t>데이터 입</a:t>
            </a:r>
            <a:r>
              <a:rPr lang="en-US" altLang="ko-KR" b="1" dirty="0"/>
              <a:t>/</a:t>
            </a:r>
            <a:r>
              <a:rPr lang="ko-KR" altLang="en-US" b="1" dirty="0"/>
              <a:t>출력 준비 끝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73928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21619" y="792336"/>
            <a:ext cx="9777579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5" y="159786"/>
            <a:ext cx="5288561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Arduino Board</a:t>
            </a:r>
            <a:endParaRPr lang="en-US" altLang="ko-KR" sz="16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pic>
        <p:nvPicPr>
          <p:cNvPr id="4" name="그림 3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E7493A73-71A3-4D66-B490-66EF34DE3A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541" y="1312274"/>
            <a:ext cx="3739544" cy="49814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CBB67A4-9774-460D-85A8-7364696FFCF5}"/>
              </a:ext>
            </a:extLst>
          </p:cNvPr>
          <p:cNvSpPr txBox="1"/>
          <p:nvPr/>
        </p:nvSpPr>
        <p:spPr>
          <a:xfrm>
            <a:off x="6096000" y="2094837"/>
            <a:ext cx="50361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㈜</a:t>
            </a:r>
            <a:r>
              <a:rPr lang="ko-KR" altLang="en-US" b="1" dirty="0" err="1"/>
              <a:t>리커시브소프트에서</a:t>
            </a:r>
            <a:r>
              <a:rPr lang="ko-KR" altLang="en-US" b="1" dirty="0"/>
              <a:t> 제작한 미세먼지 보드</a:t>
            </a:r>
            <a:r>
              <a:rPr lang="en-US" altLang="ko-KR" b="1" dirty="0"/>
              <a:t>]</a:t>
            </a:r>
          </a:p>
          <a:p>
            <a:r>
              <a:rPr lang="en-US" altLang="ko-KR" b="1" dirty="0"/>
              <a:t>1. WIFI</a:t>
            </a:r>
            <a:r>
              <a:rPr lang="ko-KR" altLang="en-US" b="1" dirty="0"/>
              <a:t> 센서</a:t>
            </a:r>
            <a:r>
              <a:rPr lang="en-US" altLang="ko-KR" b="1" dirty="0"/>
              <a:t> – ESP8266</a:t>
            </a:r>
          </a:p>
          <a:p>
            <a:r>
              <a:rPr lang="en-US" altLang="ko-KR" b="1" dirty="0"/>
              <a:t>2. </a:t>
            </a:r>
            <a:r>
              <a:rPr lang="ko-KR" altLang="en-US" b="1" dirty="0" err="1"/>
              <a:t>온습도</a:t>
            </a:r>
            <a:r>
              <a:rPr lang="ko-KR" altLang="en-US" b="1" dirty="0"/>
              <a:t> 센서</a:t>
            </a:r>
            <a:endParaRPr lang="en-US" altLang="ko-KR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미세먼지 측정 센서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측정 가능한 유해 물질 </a:t>
            </a:r>
            <a:r>
              <a:rPr lang="en-US" altLang="ko-KR" b="1" dirty="0"/>
              <a:t>(pm</a:t>
            </a:r>
            <a:r>
              <a:rPr lang="ko-KR" altLang="en-US" b="1" dirty="0"/>
              <a:t> </a:t>
            </a:r>
            <a:r>
              <a:rPr lang="en-US" altLang="ko-KR" b="1" dirty="0"/>
              <a:t>=</a:t>
            </a:r>
            <a:r>
              <a:rPr lang="ko-KR" altLang="en-US" b="1" dirty="0"/>
              <a:t> 입자크기 </a:t>
            </a:r>
            <a:r>
              <a:rPr lang="en-US" altLang="ko-KR" b="1" dirty="0"/>
              <a:t>=</a:t>
            </a:r>
            <a:r>
              <a:rPr lang="el-GR" altLang="ko-KR" dirty="0"/>
              <a:t> μ</a:t>
            </a:r>
            <a:r>
              <a:rPr lang="en-US" altLang="ko-KR" dirty="0"/>
              <a:t>m)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Pm10 (</a:t>
            </a:r>
            <a:r>
              <a:rPr lang="ko-KR" altLang="en-US" b="1" dirty="0"/>
              <a:t>미세먼지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Pm2.5 (</a:t>
            </a:r>
            <a:r>
              <a:rPr lang="ko-KR" altLang="en-US" b="1" dirty="0"/>
              <a:t>초미세먼지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Pm1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담배연기 </a:t>
            </a:r>
            <a:r>
              <a:rPr lang="en-US" altLang="ko-KR" b="1" dirty="0"/>
              <a:t>/ </a:t>
            </a:r>
            <a:r>
              <a:rPr lang="ko-KR" altLang="en-US" b="1" dirty="0"/>
              <a:t>바이러스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CO2 </a:t>
            </a:r>
          </a:p>
          <a:p>
            <a:pPr marL="342900" indent="-342900">
              <a:buAutoNum type="arabicPeriod"/>
            </a:pPr>
            <a:r>
              <a:rPr lang="en-US" altLang="ko-KR" b="1" dirty="0"/>
              <a:t>VOC(</a:t>
            </a:r>
            <a:r>
              <a:rPr lang="ko-KR" altLang="en-US" b="1" dirty="0"/>
              <a:t>휘발성 유기화합물</a:t>
            </a:r>
            <a:r>
              <a:rPr lang="en-US" altLang="ko-KR" b="1" dirty="0"/>
              <a:t>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6721178-ED52-471F-A98D-584445DA6CBA}"/>
              </a:ext>
            </a:extLst>
          </p:cNvPr>
          <p:cNvSpPr/>
          <p:nvPr/>
        </p:nvSpPr>
        <p:spPr>
          <a:xfrm rot="5400000">
            <a:off x="-1710847" y="4550941"/>
            <a:ext cx="4114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 dirty="0">
                <a:solidFill>
                  <a:prstClr val="white"/>
                </a:solidFill>
              </a:rPr>
              <a:t>Azure</a:t>
            </a:r>
            <a:r>
              <a:rPr lang="ko-KR" altLang="en-US" sz="1600" b="1" i="1" dirty="0">
                <a:solidFill>
                  <a:prstClr val="white"/>
                </a:solidFill>
              </a:rPr>
              <a:t>를 이용한 부산광역시 대기측정</a:t>
            </a:r>
            <a:r>
              <a:rPr lang="en-US" altLang="ko-KR" sz="1600" b="1" i="1" dirty="0">
                <a:solidFill>
                  <a:prstClr val="white"/>
                </a:solidFill>
              </a:rPr>
              <a:t>/</a:t>
            </a:r>
            <a:r>
              <a:rPr lang="ko-KR" altLang="en-US" sz="1600" b="1" i="1" dirty="0">
                <a:solidFill>
                  <a:prstClr val="white"/>
                </a:solidFill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35314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87057" y="792336"/>
            <a:ext cx="9777579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4" y="0"/>
            <a:ext cx="5288561" cy="107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 Arduino - Setting</a:t>
            </a:r>
            <a:b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ko-KR" sz="1600" b="1" dirty="0">
                <a:solidFill>
                  <a:srgbClr val="5B9BD5"/>
                </a:solidFill>
              </a:rPr>
              <a:t>Arduino Setting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06F2F4-1179-4517-B633-53373C9A0BD1}"/>
              </a:ext>
            </a:extLst>
          </p:cNvPr>
          <p:cNvSpPr txBox="1"/>
          <p:nvPr/>
        </p:nvSpPr>
        <p:spPr>
          <a:xfrm>
            <a:off x="1587057" y="851604"/>
            <a:ext cx="670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Git</a:t>
            </a:r>
            <a:r>
              <a:rPr lang="ko-KR" altLang="en-US" b="1" dirty="0"/>
              <a:t>에 업로드한 </a:t>
            </a:r>
            <a:r>
              <a:rPr lang="en-US" altLang="ko-KR" b="1" dirty="0" err="1">
                <a:solidFill>
                  <a:srgbClr val="FF0000"/>
                </a:solidFill>
              </a:rPr>
              <a:t>HyundaeAzureIoTHubB</a:t>
            </a:r>
            <a:r>
              <a:rPr lang="en-US" altLang="ko-KR" b="1" dirty="0"/>
              <a:t> Download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C44A26-F109-4E00-AD45-79AC81940358}"/>
              </a:ext>
            </a:extLst>
          </p:cNvPr>
          <p:cNvSpPr txBox="1"/>
          <p:nvPr/>
        </p:nvSpPr>
        <p:spPr>
          <a:xfrm>
            <a:off x="5468964" y="3137660"/>
            <a:ext cx="6709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툴 </a:t>
            </a:r>
            <a:r>
              <a:rPr lang="en-US" altLang="ko-KR" b="1" dirty="0"/>
              <a:t>– </a:t>
            </a:r>
            <a:r>
              <a:rPr lang="ko-KR" altLang="en-US" b="1" dirty="0"/>
              <a:t>보드 </a:t>
            </a:r>
            <a:r>
              <a:rPr lang="en-US" altLang="ko-KR" b="1" dirty="0"/>
              <a:t>– </a:t>
            </a:r>
            <a:r>
              <a:rPr lang="ko-KR" altLang="en-US" b="1" dirty="0"/>
              <a:t>보드매니저 </a:t>
            </a:r>
            <a:r>
              <a:rPr lang="en-US" altLang="ko-KR" b="1" dirty="0"/>
              <a:t>– esp8266</a:t>
            </a:r>
            <a:r>
              <a:rPr lang="ko-KR" altLang="en-US" b="1" dirty="0"/>
              <a:t> 검색 </a:t>
            </a:r>
            <a:r>
              <a:rPr lang="en-US" altLang="ko-KR" b="1" dirty="0"/>
              <a:t>– </a:t>
            </a:r>
            <a:r>
              <a:rPr lang="ko-KR" altLang="en-US" b="1" dirty="0"/>
              <a:t>버전 </a:t>
            </a:r>
            <a:r>
              <a:rPr lang="en-US" altLang="ko-KR" b="1" dirty="0"/>
              <a:t>: </a:t>
            </a:r>
            <a:r>
              <a:rPr lang="en-US" altLang="ko-KR" b="1" dirty="0">
                <a:solidFill>
                  <a:srgbClr val="FF0000"/>
                </a:solidFill>
              </a:rPr>
              <a:t>2.4.2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* </a:t>
            </a:r>
            <a:r>
              <a:rPr lang="ko-KR" altLang="en-US" b="1" dirty="0">
                <a:solidFill>
                  <a:srgbClr val="FF0000"/>
                </a:solidFill>
              </a:rPr>
              <a:t>최신 버전 다운 시 컴파일 오류 발생</a:t>
            </a:r>
            <a:r>
              <a:rPr lang="ko-KR" altLang="en-US" b="1" dirty="0"/>
              <a:t> 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527D92-E38F-4B08-9DCB-DDD22D27B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977" y="2137876"/>
            <a:ext cx="3711196" cy="23056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C34ECC-3760-4419-89B8-5EFA46A67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1644" y="1495728"/>
            <a:ext cx="4626913" cy="3524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68EA7B2-8B3B-44E3-8F82-316C31DCA714}"/>
              </a:ext>
            </a:extLst>
          </p:cNvPr>
          <p:cNvSpPr txBox="1"/>
          <p:nvPr/>
        </p:nvSpPr>
        <p:spPr>
          <a:xfrm>
            <a:off x="6348557" y="1478821"/>
            <a:ext cx="6709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파일 </a:t>
            </a:r>
            <a:r>
              <a:rPr lang="en-US" altLang="ko-KR" b="1" dirty="0"/>
              <a:t>– </a:t>
            </a:r>
            <a:r>
              <a:rPr lang="ko-KR" altLang="en-US" b="1" dirty="0"/>
              <a:t>환경설정 </a:t>
            </a:r>
            <a:r>
              <a:rPr lang="en-US" altLang="ko-KR" b="1" dirty="0"/>
              <a:t>– </a:t>
            </a:r>
            <a:r>
              <a:rPr lang="ko-KR" altLang="en-US" b="1" dirty="0"/>
              <a:t>추가적인 보드 매니저 </a:t>
            </a:r>
            <a:r>
              <a:rPr lang="en-US" altLang="ko-KR" b="1" dirty="0"/>
              <a:t>URLs</a:t>
            </a:r>
          </a:p>
          <a:p>
            <a:r>
              <a:rPr lang="en-US" altLang="ko-KR" sz="1000" b="1" dirty="0">
                <a:hlinkClick r:id="rId6"/>
              </a:rPr>
              <a:t>http://arduino.esp8266.com/stable/package_esp8266com_index.json</a:t>
            </a:r>
            <a:r>
              <a:rPr lang="en-US" altLang="ko-KR" sz="1000" b="1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CC04A8-9C46-467E-9287-59E7651735A0}"/>
              </a:ext>
            </a:extLst>
          </p:cNvPr>
          <p:cNvSpPr txBox="1"/>
          <p:nvPr/>
        </p:nvSpPr>
        <p:spPr>
          <a:xfrm>
            <a:off x="5468963" y="5324160"/>
            <a:ext cx="6709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스케치 </a:t>
            </a:r>
            <a:r>
              <a:rPr lang="en-US" altLang="ko-KR" b="1" dirty="0"/>
              <a:t>– </a:t>
            </a:r>
            <a:r>
              <a:rPr lang="ko-KR" altLang="en-US" b="1" dirty="0"/>
              <a:t>라이브러리 포함하기 </a:t>
            </a:r>
            <a:r>
              <a:rPr lang="en-US" altLang="ko-KR" b="1" dirty="0"/>
              <a:t>– </a:t>
            </a:r>
            <a:r>
              <a:rPr lang="ko-KR" altLang="en-US" b="1" dirty="0"/>
              <a:t>라이브러리 관리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Azure </a:t>
            </a:r>
            <a:r>
              <a:rPr lang="ko-KR" altLang="en-US" b="1" dirty="0"/>
              <a:t>검색 </a:t>
            </a:r>
            <a:r>
              <a:rPr lang="en-US" altLang="ko-KR" b="1" dirty="0"/>
              <a:t>– </a:t>
            </a:r>
            <a:r>
              <a:rPr lang="ko-KR" altLang="en-US" b="1" dirty="0"/>
              <a:t>전부 다운로드</a:t>
            </a:r>
            <a:r>
              <a:rPr lang="en-US" altLang="ko-KR" b="1" dirty="0"/>
              <a:t>(</a:t>
            </a:r>
            <a:r>
              <a:rPr lang="en-US" altLang="ko-KR" b="1" dirty="0" err="1"/>
              <a:t>MQTTClient</a:t>
            </a:r>
            <a:r>
              <a:rPr lang="ko-KR" altLang="en-US" b="1" dirty="0"/>
              <a:t> 제외</a:t>
            </a:r>
            <a:r>
              <a:rPr lang="en-US" altLang="ko-KR" b="1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25148F-AC80-4820-A0A2-649A1F466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0977" y="4506776"/>
            <a:ext cx="3711196" cy="19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30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87057" y="792336"/>
            <a:ext cx="9777579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4" y="0"/>
            <a:ext cx="5288561" cy="829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 Arduino - Setting</a:t>
            </a:r>
            <a:b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ko-KR" sz="1600" b="1" dirty="0">
                <a:solidFill>
                  <a:srgbClr val="5B9BD5"/>
                </a:solidFill>
              </a:rPr>
              <a:t>Arduino Setting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C44A26-F109-4E00-AD45-79AC81940358}"/>
              </a:ext>
            </a:extLst>
          </p:cNvPr>
          <p:cNvSpPr txBox="1"/>
          <p:nvPr/>
        </p:nvSpPr>
        <p:spPr>
          <a:xfrm>
            <a:off x="5907931" y="3323396"/>
            <a:ext cx="6709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툴 </a:t>
            </a:r>
            <a:r>
              <a:rPr lang="en-US" altLang="ko-KR" b="1" dirty="0"/>
              <a:t>- </a:t>
            </a:r>
            <a:r>
              <a:rPr lang="ko-KR" altLang="en-US" b="1" dirty="0"/>
              <a:t>보드 </a:t>
            </a:r>
            <a:r>
              <a:rPr lang="en-US" altLang="ko-KR" b="1" dirty="0"/>
              <a:t>: </a:t>
            </a:r>
            <a:r>
              <a:rPr lang="en-US" altLang="ko-KR" b="1" dirty="0" err="1">
                <a:solidFill>
                  <a:srgbClr val="FF0000"/>
                </a:solidFill>
              </a:rPr>
              <a:t>SparkFun</a:t>
            </a:r>
            <a:r>
              <a:rPr lang="en-US" altLang="ko-KR" b="1" dirty="0">
                <a:solidFill>
                  <a:srgbClr val="FF0000"/>
                </a:solidFill>
              </a:rPr>
              <a:t> ESP8266 Thing Dev</a:t>
            </a:r>
            <a:r>
              <a:rPr lang="en-US" altLang="ko-KR" b="1" dirty="0"/>
              <a:t> </a:t>
            </a:r>
            <a:r>
              <a:rPr lang="ko-KR" altLang="en-US" b="1" dirty="0"/>
              <a:t>선택</a:t>
            </a:r>
            <a:endParaRPr lang="en-US" altLang="ko-KR" b="1" dirty="0"/>
          </a:p>
          <a:p>
            <a:r>
              <a:rPr lang="en-US" altLang="ko-KR" b="1" dirty="0"/>
              <a:t>    - Upload Speed : </a:t>
            </a:r>
            <a:r>
              <a:rPr lang="en-US" altLang="ko-KR" b="1" dirty="0">
                <a:solidFill>
                  <a:srgbClr val="FF0000"/>
                </a:solidFill>
              </a:rPr>
              <a:t>256000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674B85-DEA7-41CF-B344-6BFE18886D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615" b="46003"/>
          <a:stretch/>
        </p:blipFill>
        <p:spPr>
          <a:xfrm>
            <a:off x="2137098" y="2042301"/>
            <a:ext cx="3704533" cy="3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60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87057" y="792336"/>
            <a:ext cx="9777579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4" y="0"/>
            <a:ext cx="5288561" cy="107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 Arduino - Code</a:t>
            </a:r>
            <a:b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ko-KR" sz="1600" b="1" dirty="0">
                <a:solidFill>
                  <a:srgbClr val="5B9BD5"/>
                </a:solidFill>
              </a:rPr>
              <a:t>Arduino Setting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C44A26-F109-4E00-AD45-79AC81940358}"/>
              </a:ext>
            </a:extLst>
          </p:cNvPr>
          <p:cNvSpPr txBox="1"/>
          <p:nvPr/>
        </p:nvSpPr>
        <p:spPr>
          <a:xfrm>
            <a:off x="1748538" y="1078467"/>
            <a:ext cx="670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번째 탭 </a:t>
            </a:r>
            <a:r>
              <a:rPr lang="en-US" altLang="ko-KR" b="1" dirty="0"/>
              <a:t>– </a:t>
            </a:r>
            <a:r>
              <a:rPr lang="en-US" altLang="ko-KR" b="1" dirty="0" err="1"/>
              <a:t>iot_configs.h</a:t>
            </a:r>
            <a:r>
              <a:rPr lang="en-US" altLang="ko-KR" b="1" dirty="0"/>
              <a:t> – WIFI </a:t>
            </a:r>
            <a:r>
              <a:rPr lang="ko-KR" altLang="en-US" b="1" dirty="0"/>
              <a:t>설정 및 </a:t>
            </a:r>
            <a:r>
              <a:rPr lang="en-US" altLang="ko-KR" b="1" dirty="0"/>
              <a:t>IOT</a:t>
            </a:r>
            <a:r>
              <a:rPr lang="ko-KR" altLang="en-US" b="1" dirty="0"/>
              <a:t> </a:t>
            </a:r>
            <a:r>
              <a:rPr lang="en-US" altLang="ko-KR" b="1" dirty="0"/>
              <a:t>DEVICE</a:t>
            </a:r>
            <a:r>
              <a:rPr lang="ko-KR" altLang="en-US" b="1" dirty="0"/>
              <a:t> 설정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D2ED88-B7C2-4FDB-90A4-F4ADC499A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639" y="1733930"/>
            <a:ext cx="7753350" cy="24955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796B74C-1C75-41D0-95F3-60A5B8BAF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538" y="4407738"/>
            <a:ext cx="9432422" cy="151619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DA4C93-EFC1-44FB-97BB-2B408C50E287}"/>
              </a:ext>
            </a:extLst>
          </p:cNvPr>
          <p:cNvSpPr/>
          <p:nvPr/>
        </p:nvSpPr>
        <p:spPr>
          <a:xfrm>
            <a:off x="1603406" y="4538631"/>
            <a:ext cx="1260650" cy="31703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AD55A6-E5CC-4F0B-8C6B-E54136F06A86}"/>
              </a:ext>
            </a:extLst>
          </p:cNvPr>
          <p:cNvSpPr/>
          <p:nvPr/>
        </p:nvSpPr>
        <p:spPr>
          <a:xfrm>
            <a:off x="1806929" y="5648005"/>
            <a:ext cx="1492288" cy="31703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7E27553-72E8-4EB3-A686-B182FE77CE2A}"/>
              </a:ext>
            </a:extLst>
          </p:cNvPr>
          <p:cNvSpPr/>
          <p:nvPr/>
        </p:nvSpPr>
        <p:spPr>
          <a:xfrm>
            <a:off x="6475845" y="2780917"/>
            <a:ext cx="3040143" cy="125726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6269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87057" y="792336"/>
            <a:ext cx="9777579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4" y="0"/>
            <a:ext cx="5288561" cy="107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7. Arduino – Upload</a:t>
            </a:r>
            <a:b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ko-KR" sz="1600" b="1" dirty="0">
                <a:solidFill>
                  <a:srgbClr val="5B9BD5"/>
                </a:solidFill>
              </a:rPr>
              <a:t>Arduino Setting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C44A26-F109-4E00-AD45-79AC81940358}"/>
              </a:ext>
            </a:extLst>
          </p:cNvPr>
          <p:cNvSpPr txBox="1"/>
          <p:nvPr/>
        </p:nvSpPr>
        <p:spPr>
          <a:xfrm>
            <a:off x="3498319" y="5160481"/>
            <a:ext cx="6709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업로드 </a:t>
            </a:r>
            <a:r>
              <a:rPr lang="en-US" altLang="ko-KR" b="1" dirty="0"/>
              <a:t>– </a:t>
            </a:r>
            <a:r>
              <a:rPr lang="ko-KR" altLang="en-US" b="1" dirty="0"/>
              <a:t>초록 불 </a:t>
            </a:r>
            <a:r>
              <a:rPr lang="en-US" altLang="ko-KR" b="1" dirty="0"/>
              <a:t>– </a:t>
            </a:r>
            <a:r>
              <a:rPr lang="ko-KR" altLang="en-US" b="1" dirty="0"/>
              <a:t>시리얼 모니터 통해 전송 확인 가능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WIFI</a:t>
            </a:r>
            <a:r>
              <a:rPr lang="ko-KR" altLang="en-US" b="1" dirty="0"/>
              <a:t> 접속 및 데이터 전송 시 일정 시간 소요 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DCEF9D-31AE-4A1C-B086-73848B357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" t="26460" r="10115" b="24313"/>
          <a:stretch/>
        </p:blipFill>
        <p:spPr>
          <a:xfrm>
            <a:off x="4396499" y="1078244"/>
            <a:ext cx="4158694" cy="303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65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87057" y="792336"/>
            <a:ext cx="9777579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4" y="0"/>
            <a:ext cx="5288561" cy="107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8. Storage Explorer</a:t>
            </a:r>
            <a:b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ko-KR" sz="1600" b="1" dirty="0">
                <a:solidFill>
                  <a:srgbClr val="5B9BD5"/>
                </a:solidFill>
              </a:rPr>
              <a:t>Azure Resource + Arduino Setting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F557AC-7C03-48A3-A894-0641B67DB2EB}"/>
              </a:ext>
            </a:extLst>
          </p:cNvPr>
          <p:cNvSpPr txBox="1"/>
          <p:nvPr/>
        </p:nvSpPr>
        <p:spPr>
          <a:xfrm>
            <a:off x="2057447" y="1078244"/>
            <a:ext cx="9184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보드에서 전송된 데이터 확인을 위해 </a:t>
            </a:r>
            <a:r>
              <a:rPr lang="en-US" altLang="ko-KR" b="1" dirty="0"/>
              <a:t>Azure Portal – </a:t>
            </a:r>
            <a:r>
              <a:rPr lang="en-US" altLang="ko-KR" b="1" dirty="0">
                <a:solidFill>
                  <a:srgbClr val="FF0000"/>
                </a:solidFill>
              </a:rPr>
              <a:t>‘Storage Explorer’ 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Download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2739B2-FBAB-4832-BE84-DE63FBB9B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48" y="1447577"/>
            <a:ext cx="3650626" cy="27083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D00E74-A756-4CE0-B7E1-A816BB1F9273}"/>
              </a:ext>
            </a:extLst>
          </p:cNvPr>
          <p:cNvSpPr txBox="1"/>
          <p:nvPr/>
        </p:nvSpPr>
        <p:spPr>
          <a:xfrm>
            <a:off x="5863960" y="2663189"/>
            <a:ext cx="7613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자신의 </a:t>
            </a:r>
            <a:r>
              <a:rPr lang="en-US" altLang="ko-KR" b="1" dirty="0"/>
              <a:t>Azure </a:t>
            </a:r>
            <a:r>
              <a:rPr lang="ko-KR" altLang="en-US" b="1" dirty="0"/>
              <a:t>계정 로그인 후 아까 생성한 </a:t>
            </a:r>
            <a:endParaRPr lang="en-US" altLang="ko-KR" b="1" dirty="0"/>
          </a:p>
          <a:p>
            <a:r>
              <a:rPr lang="en-US" altLang="ko-KR" b="1" dirty="0"/>
              <a:t>Storage Account </a:t>
            </a:r>
            <a:r>
              <a:rPr lang="ko-KR" altLang="en-US" b="1" dirty="0"/>
              <a:t>계정 선택 후 </a:t>
            </a:r>
            <a:endParaRPr lang="en-US" altLang="ko-KR" b="1" dirty="0"/>
          </a:p>
          <a:p>
            <a:r>
              <a:rPr lang="en-US" altLang="ko-KR" b="1" dirty="0"/>
              <a:t>Blob Containers</a:t>
            </a:r>
            <a:r>
              <a:rPr lang="ko-KR" altLang="en-US" b="1" dirty="0"/>
              <a:t>에서 생성 했던 </a:t>
            </a:r>
            <a:r>
              <a:rPr lang="en-US" altLang="ko-KR" b="1" dirty="0"/>
              <a:t>Blob Storage </a:t>
            </a:r>
            <a:r>
              <a:rPr lang="ko-KR" altLang="en-US" b="1" dirty="0"/>
              <a:t>확인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171EEC-3AF4-4DFB-9EED-38B6B91E9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47" y="4253136"/>
            <a:ext cx="5556051" cy="19259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7732C1-63AE-45CA-A0B9-1C9390F200E6}"/>
              </a:ext>
            </a:extLst>
          </p:cNvPr>
          <p:cNvSpPr txBox="1"/>
          <p:nvPr/>
        </p:nvSpPr>
        <p:spPr>
          <a:xfrm>
            <a:off x="7558123" y="5216132"/>
            <a:ext cx="76130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JSON </a:t>
            </a:r>
            <a:r>
              <a:rPr lang="ko-KR" altLang="en-US" sz="1500" b="1" dirty="0"/>
              <a:t>파일로 생성된 데이터 확인 가능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993919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8670" y="792336"/>
            <a:ext cx="11274395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4" y="0"/>
            <a:ext cx="5288561" cy="107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9. POWER BI</a:t>
            </a:r>
            <a:b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ko-KR" sz="1600" b="1" dirty="0">
                <a:solidFill>
                  <a:srgbClr val="5B9BD5"/>
                </a:solidFill>
              </a:rPr>
              <a:t>Power BI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F557AC-7C03-48A3-A894-0641B67DB2EB}"/>
              </a:ext>
            </a:extLst>
          </p:cNvPr>
          <p:cNvSpPr txBox="1"/>
          <p:nvPr/>
        </p:nvSpPr>
        <p:spPr>
          <a:xfrm>
            <a:off x="2649354" y="1053385"/>
            <a:ext cx="761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hlinkClick r:id="rId4"/>
              </a:rPr>
              <a:t>https://msit.powerbi.com</a:t>
            </a:r>
            <a:r>
              <a:rPr lang="en-US" altLang="ko-KR" b="1" dirty="0"/>
              <a:t> </a:t>
            </a:r>
            <a:r>
              <a:rPr lang="ko-KR" altLang="en-US" b="1" dirty="0"/>
              <a:t>접속 후 이전에 만든 아이디로 로그인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A887D-9FB8-41D3-9AE8-BDE19916C492}"/>
              </a:ext>
            </a:extLst>
          </p:cNvPr>
          <p:cNvSpPr txBox="1"/>
          <p:nvPr/>
        </p:nvSpPr>
        <p:spPr>
          <a:xfrm>
            <a:off x="3165161" y="1466299"/>
            <a:ext cx="658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Data Set</a:t>
            </a:r>
            <a:r>
              <a:rPr lang="ko-KR" altLang="en-US" b="1" dirty="0"/>
              <a:t>가 자동으로 생성되어 있음 </a:t>
            </a:r>
            <a:r>
              <a:rPr lang="en-US" altLang="ko-KR" b="1" dirty="0"/>
              <a:t>– </a:t>
            </a:r>
            <a:r>
              <a:rPr lang="ko-KR" altLang="en-US" b="1" dirty="0"/>
              <a:t>보고서 만들기 클릭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FEAF8D-3A95-4127-B306-FA0779D6C7C6}"/>
              </a:ext>
            </a:extLst>
          </p:cNvPr>
          <p:cNvGrpSpPr/>
          <p:nvPr/>
        </p:nvGrpSpPr>
        <p:grpSpPr>
          <a:xfrm>
            <a:off x="2430105" y="1866627"/>
            <a:ext cx="8328615" cy="4562608"/>
            <a:chOff x="925070" y="1212261"/>
            <a:chExt cx="5594379" cy="300115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233CECA-47E7-4762-9677-1E1905BEC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070" y="1212261"/>
              <a:ext cx="5594379" cy="300115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6055FFC-4FDB-47D7-9106-8D8BC7F0C757}"/>
                </a:ext>
              </a:extLst>
            </p:cNvPr>
            <p:cNvSpPr/>
            <p:nvPr/>
          </p:nvSpPr>
          <p:spPr>
            <a:xfrm>
              <a:off x="3758119" y="3134165"/>
              <a:ext cx="195317" cy="20070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73367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87057" y="862154"/>
            <a:ext cx="9777579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5" y="0"/>
            <a:ext cx="4606492" cy="107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 발 배 경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B9BD5"/>
                </a:solidFill>
              </a:rPr>
              <a:t>Azure</a:t>
            </a:r>
            <a:r>
              <a:rPr lang="ko-KR" altLang="en-US" sz="1600" b="1" dirty="0">
                <a:solidFill>
                  <a:srgbClr val="5B9BD5"/>
                </a:solidFill>
              </a:rPr>
              <a:t>를 이용한 부산광역시 대기측정</a:t>
            </a:r>
            <a:r>
              <a:rPr lang="en-US" altLang="ko-KR" sz="1600" b="1" dirty="0">
                <a:solidFill>
                  <a:srgbClr val="5B9BD5"/>
                </a:solidFill>
              </a:rPr>
              <a:t>/</a:t>
            </a:r>
            <a:r>
              <a:rPr lang="ko-KR" altLang="en-US" sz="1600" b="1" dirty="0">
                <a:solidFill>
                  <a:srgbClr val="5B9BD5"/>
                </a:solidFill>
              </a:rPr>
              <a:t>예측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550941"/>
            <a:ext cx="4114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 dirty="0">
                <a:solidFill>
                  <a:prstClr val="white"/>
                </a:solidFill>
              </a:rPr>
              <a:t>Azure</a:t>
            </a:r>
            <a:r>
              <a:rPr lang="ko-KR" altLang="en-US" sz="1600" b="1" i="1" dirty="0">
                <a:solidFill>
                  <a:prstClr val="white"/>
                </a:solidFill>
              </a:rPr>
              <a:t>를 이용한 부산광역시 대기측정</a:t>
            </a:r>
            <a:r>
              <a:rPr lang="en-US" altLang="ko-KR" sz="1600" b="1" i="1" dirty="0">
                <a:solidFill>
                  <a:prstClr val="white"/>
                </a:solidFill>
              </a:rPr>
              <a:t>/</a:t>
            </a:r>
            <a:r>
              <a:rPr lang="ko-KR" altLang="en-US" sz="1600" b="1" i="1" dirty="0">
                <a:solidFill>
                  <a:prstClr val="white"/>
                </a:solidFill>
              </a:rPr>
              <a:t>예측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E8284A09-6F70-436B-AF8E-33BFD30D8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028" y="1886668"/>
            <a:ext cx="8006562" cy="373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132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8670" y="792336"/>
            <a:ext cx="11274395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4" y="0"/>
            <a:ext cx="5288561" cy="107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9. POWER BI</a:t>
            </a:r>
            <a:b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ko-KR" sz="1600" b="1" dirty="0">
                <a:solidFill>
                  <a:srgbClr val="5B9BD5"/>
                </a:solidFill>
              </a:rPr>
              <a:t>Power BI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0E3D20-E8EA-40BC-8E13-303BB37D3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644" y="867085"/>
            <a:ext cx="9168572" cy="49185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D9E7CF-C365-4C8F-8127-10812303A4B7}"/>
              </a:ext>
            </a:extLst>
          </p:cNvPr>
          <p:cNvSpPr txBox="1"/>
          <p:nvPr/>
        </p:nvSpPr>
        <p:spPr>
          <a:xfrm>
            <a:off x="2995034" y="5927823"/>
            <a:ext cx="719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시각화 </a:t>
            </a:r>
            <a:r>
              <a:rPr lang="en-US" altLang="ko-KR" b="1" dirty="0"/>
              <a:t>– </a:t>
            </a:r>
            <a:r>
              <a:rPr lang="ko-KR" altLang="en-US" b="1" dirty="0"/>
              <a:t>원하는 그래프 클릭 </a:t>
            </a:r>
            <a:r>
              <a:rPr lang="en-US" altLang="ko-KR" b="1" dirty="0"/>
              <a:t>– </a:t>
            </a:r>
            <a:r>
              <a:rPr lang="ko-KR" altLang="en-US" b="1" dirty="0"/>
              <a:t>필드에서 시각화 하고싶은 값 선택 </a:t>
            </a:r>
            <a:r>
              <a:rPr lang="en-US" altLang="ko-KR" b="1" dirty="0"/>
              <a:t> </a:t>
            </a:r>
            <a:r>
              <a:rPr lang="ko-KR" altLang="en-US" b="1" dirty="0"/>
              <a:t>실시간으로 들어오는 데이터를 시각화</a:t>
            </a:r>
          </a:p>
        </p:txBody>
      </p:sp>
    </p:spTree>
    <p:extLst>
      <p:ext uri="{BB962C8B-B14F-4D97-AF65-F5344CB8AC3E}">
        <p14:creationId xmlns:p14="http://schemas.microsoft.com/office/powerpoint/2010/main" val="2970407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8670" y="792336"/>
            <a:ext cx="11274395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4" y="0"/>
            <a:ext cx="5288561" cy="107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9. POWER BI</a:t>
            </a:r>
            <a:b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ko-KR" sz="1600" b="1" dirty="0">
                <a:solidFill>
                  <a:srgbClr val="5B9BD5"/>
                </a:solidFill>
              </a:rPr>
              <a:t>Power BI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9865F4-C23D-4AF9-B02F-EE5A5A807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919" y="1447799"/>
            <a:ext cx="9761895" cy="51279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7825C7-C3BE-48A6-93AA-4185073DA2DE}"/>
              </a:ext>
            </a:extLst>
          </p:cNvPr>
          <p:cNvSpPr txBox="1"/>
          <p:nvPr/>
        </p:nvSpPr>
        <p:spPr>
          <a:xfrm>
            <a:off x="2856688" y="946438"/>
            <a:ext cx="719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여러개의</a:t>
            </a:r>
            <a:r>
              <a:rPr lang="ko-KR" altLang="en-US" b="1" dirty="0"/>
              <a:t> 그래프로 시각화한 데이터</a:t>
            </a:r>
          </a:p>
        </p:txBody>
      </p:sp>
    </p:spTree>
    <p:extLst>
      <p:ext uri="{BB962C8B-B14F-4D97-AF65-F5344CB8AC3E}">
        <p14:creationId xmlns:p14="http://schemas.microsoft.com/office/powerpoint/2010/main" val="1803998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8670" y="792336"/>
            <a:ext cx="11274395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4" y="0"/>
            <a:ext cx="5288561" cy="107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9. POWER BI</a:t>
            </a:r>
            <a:b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ko-KR" sz="1600" b="1" dirty="0">
                <a:solidFill>
                  <a:srgbClr val="5B9BD5"/>
                </a:solidFill>
              </a:rPr>
              <a:t>Power BI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D9E7CF-C365-4C8F-8127-10812303A4B7}"/>
              </a:ext>
            </a:extLst>
          </p:cNvPr>
          <p:cNvSpPr txBox="1"/>
          <p:nvPr/>
        </p:nvSpPr>
        <p:spPr>
          <a:xfrm>
            <a:off x="743635" y="911216"/>
            <a:ext cx="10802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Power BI</a:t>
            </a:r>
            <a:r>
              <a:rPr lang="ko-KR" altLang="en-US" b="1" dirty="0"/>
              <a:t>에서 만든 보고서를 </a:t>
            </a:r>
            <a:r>
              <a:rPr lang="ko-KR" altLang="en-US" b="1" dirty="0">
                <a:solidFill>
                  <a:srgbClr val="FF0000"/>
                </a:solidFill>
              </a:rPr>
              <a:t>웹</a:t>
            </a:r>
            <a:r>
              <a:rPr lang="ko-KR" altLang="en-US" b="1" dirty="0"/>
              <a:t>에 게시하는 방법</a:t>
            </a:r>
            <a:endParaRPr lang="en-US" altLang="ko-KR" b="1" dirty="0"/>
          </a:p>
          <a:p>
            <a:r>
              <a:rPr lang="ko-KR" altLang="en-US" b="1" dirty="0"/>
              <a:t>파일 </a:t>
            </a:r>
            <a:r>
              <a:rPr lang="en-US" altLang="ko-KR" b="1" dirty="0"/>
              <a:t>– </a:t>
            </a:r>
            <a:r>
              <a:rPr lang="ko-KR" altLang="en-US" b="1" dirty="0"/>
              <a:t>웹에 게시 </a:t>
            </a:r>
            <a:r>
              <a:rPr lang="en-US" altLang="ko-KR" b="1" dirty="0"/>
              <a:t>-  Embed </a:t>
            </a:r>
            <a:r>
              <a:rPr lang="ko-KR" altLang="en-US" b="1" dirty="0"/>
              <a:t>태그 </a:t>
            </a:r>
            <a:r>
              <a:rPr lang="en-US" altLang="ko-KR" b="1" dirty="0"/>
              <a:t>– iframe </a:t>
            </a:r>
            <a:r>
              <a:rPr lang="ko-KR" altLang="en-US" b="1" dirty="0"/>
              <a:t>코드 복사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FBE2C4-9161-4AF1-8F46-7380D123D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710" y="1549990"/>
            <a:ext cx="9292901" cy="484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54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8670" y="899841"/>
            <a:ext cx="11274395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4" y="0"/>
            <a:ext cx="5288561" cy="107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9. POWER BI –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파일 이용</a:t>
            </a:r>
            <a:b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ko-KR" sz="1600" b="1" dirty="0">
                <a:solidFill>
                  <a:srgbClr val="5B9BD5"/>
                </a:solidFill>
              </a:rPr>
              <a:t>Power BI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F557AC-7C03-48A3-A894-0641B67DB2EB}"/>
              </a:ext>
            </a:extLst>
          </p:cNvPr>
          <p:cNvSpPr txBox="1"/>
          <p:nvPr/>
        </p:nvSpPr>
        <p:spPr>
          <a:xfrm>
            <a:off x="2649354" y="1053385"/>
            <a:ext cx="7613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hlinkClick r:id="rId4"/>
              </a:rPr>
              <a:t>https://msit.powerbi.com</a:t>
            </a:r>
            <a:r>
              <a:rPr lang="en-US" altLang="ko-KR" b="1" dirty="0"/>
              <a:t> </a:t>
            </a:r>
            <a:r>
              <a:rPr lang="ko-KR" altLang="en-US" b="1" dirty="0"/>
              <a:t>접속 후 이전에 만든 아이디로 로그인</a:t>
            </a:r>
            <a:endParaRPr lang="en-US" altLang="ko-KR" b="1" dirty="0"/>
          </a:p>
          <a:p>
            <a:pPr algn="ctr"/>
            <a:r>
              <a:rPr lang="ko-KR" altLang="en-US" b="1" dirty="0"/>
              <a:t>내 작업 영역 </a:t>
            </a:r>
            <a:r>
              <a:rPr lang="en-US" altLang="ko-KR" b="1" dirty="0"/>
              <a:t>- </a:t>
            </a:r>
            <a:r>
              <a:rPr lang="ko-KR" altLang="en-US" b="1" dirty="0"/>
              <a:t>만들기 </a:t>
            </a:r>
            <a:r>
              <a:rPr lang="en-US" altLang="ko-KR" b="1" dirty="0"/>
              <a:t>– </a:t>
            </a:r>
            <a:r>
              <a:rPr lang="ko-KR" altLang="en-US" b="1" dirty="0"/>
              <a:t>데이터 세트 </a:t>
            </a:r>
            <a:r>
              <a:rPr lang="en-US" altLang="ko-KR" b="1" dirty="0"/>
              <a:t>– </a:t>
            </a:r>
            <a:r>
              <a:rPr lang="ko-KR" altLang="en-US" b="1" dirty="0"/>
              <a:t>파일 가져오기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9C00EA-0C4A-4FFE-8016-886DA6182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117" y="2315710"/>
            <a:ext cx="5145884" cy="364244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65EBB3-366A-4CC7-962D-39D8524B64DA}"/>
              </a:ext>
            </a:extLst>
          </p:cNvPr>
          <p:cNvSpPr/>
          <p:nvPr/>
        </p:nvSpPr>
        <p:spPr>
          <a:xfrm>
            <a:off x="5351929" y="2931460"/>
            <a:ext cx="744071" cy="92336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E8E699-AE6C-4A5D-AB37-D538131AF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867" y="2350419"/>
            <a:ext cx="5498354" cy="360773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16F728-ACCF-4FE5-8210-F367C6F20DD7}"/>
              </a:ext>
            </a:extLst>
          </p:cNvPr>
          <p:cNvSpPr/>
          <p:nvPr/>
        </p:nvSpPr>
        <p:spPr>
          <a:xfrm>
            <a:off x="9601200" y="4258535"/>
            <a:ext cx="744071" cy="106649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238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8671" y="899841"/>
            <a:ext cx="11274395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4" y="0"/>
            <a:ext cx="5288561" cy="107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9. POWER BI –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파일 이용</a:t>
            </a:r>
            <a:b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ko-KR" sz="1600" b="1" dirty="0">
                <a:solidFill>
                  <a:srgbClr val="5B9BD5"/>
                </a:solidFill>
              </a:rPr>
              <a:t>Power BI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F557AC-7C03-48A3-A894-0641B67DB2EB}"/>
              </a:ext>
            </a:extLst>
          </p:cNvPr>
          <p:cNvSpPr txBox="1"/>
          <p:nvPr/>
        </p:nvSpPr>
        <p:spPr>
          <a:xfrm>
            <a:off x="2649355" y="1227406"/>
            <a:ext cx="7613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로컬 파일 </a:t>
            </a:r>
            <a:r>
              <a:rPr lang="en-US" altLang="ko-KR" b="1" dirty="0"/>
              <a:t>– </a:t>
            </a:r>
            <a:r>
              <a:rPr lang="ko-KR" altLang="en-US" b="1" dirty="0"/>
              <a:t>자신이 모은 데이터 파일 선택</a:t>
            </a:r>
            <a:endParaRPr lang="en-US" altLang="ko-KR" b="1" dirty="0"/>
          </a:p>
          <a:p>
            <a:pPr algn="ctr"/>
            <a:r>
              <a:rPr lang="ko-KR" altLang="en-US" b="1" dirty="0"/>
              <a:t>앞에서 설명한 방법대로 보고서 작성</a:t>
            </a:r>
            <a:r>
              <a:rPr lang="en-US" altLang="ko-KR" b="1" dirty="0"/>
              <a:t>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F6AABA-D42C-4D9B-9ACF-B428C5B40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16" y="2196344"/>
            <a:ext cx="5011413" cy="376181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16F728-ACCF-4FE5-8210-F367C6F20DD7}"/>
              </a:ext>
            </a:extLst>
          </p:cNvPr>
          <p:cNvSpPr/>
          <p:nvPr/>
        </p:nvSpPr>
        <p:spPr>
          <a:xfrm>
            <a:off x="2430105" y="3257501"/>
            <a:ext cx="788224" cy="9648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0CB6B4-894E-416F-A871-9BF62B4C3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996" y="2196344"/>
            <a:ext cx="5146064" cy="376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45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5CC911-8073-4558-BB13-6541C1613317}"/>
              </a:ext>
            </a:extLst>
          </p:cNvPr>
          <p:cNvGrpSpPr/>
          <p:nvPr/>
        </p:nvGrpSpPr>
        <p:grpSpPr>
          <a:xfrm>
            <a:off x="1081563" y="887932"/>
            <a:ext cx="10824788" cy="5752900"/>
            <a:chOff x="818670" y="544004"/>
            <a:chExt cx="10824788" cy="523115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C1D5BF8-34E7-4C2C-A42F-513AAB7E42F8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4919096"/>
              <a:chOff x="1521619" y="777288"/>
              <a:chExt cx="9777579" cy="214865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B6C82A5-87F5-40AA-A12F-B1242E7B49D6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19836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6EA99BB-0FCD-4E22-99E3-CDD34145545B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Virtual Machine </a:t>
                </a:r>
                <a:r>
                  <a:rPr lang="ko-KR" altLang="en-US" sz="1600" b="1" dirty="0">
                    <a:solidFill>
                      <a:srgbClr val="5B9BD5"/>
                    </a:solidFill>
                  </a:rPr>
                  <a:t>생성 및 원격 접속</a:t>
                </a:r>
                <a:endParaRPr lang="en-US" altLang="ko-KR" sz="1600" b="1" dirty="0">
                  <a:solidFill>
                    <a:srgbClr val="5B9BD5"/>
                  </a:solidFill>
                </a:endParaRPr>
              </a:p>
            </p:txBody>
          </p:sp>
        </p:grpSp>
        <p:pic>
          <p:nvPicPr>
            <p:cNvPr id="32" name="그림 3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04BD729-4001-4F3B-90B7-18A5306A5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014" y="1436477"/>
              <a:ext cx="6648450" cy="273367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5410AE4-2DA5-4996-95C5-91E6D2B75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732" y="4786648"/>
              <a:ext cx="4019550" cy="3905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92B008-E78B-457A-92C4-81D4773F3968}"/>
                </a:ext>
              </a:extLst>
            </p:cNvPr>
            <p:cNvSpPr txBox="1"/>
            <p:nvPr/>
          </p:nvSpPr>
          <p:spPr>
            <a:xfrm>
              <a:off x="1038667" y="4298543"/>
              <a:ext cx="1051624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700" dirty="0"/>
                <a:t>$ openssl.exe req -x509 -nodes -days 365 -</a:t>
              </a:r>
              <a:r>
                <a:rPr lang="en-US" altLang="ko-KR" sz="1700" dirty="0" err="1"/>
                <a:t>newkey</a:t>
              </a:r>
              <a:r>
                <a:rPr lang="en-US" altLang="ko-KR" sz="1700" dirty="0"/>
                <a:t> rsa:2048 -</a:t>
              </a:r>
              <a:r>
                <a:rPr lang="en-US" altLang="ko-KR" sz="1700" dirty="0" err="1"/>
                <a:t>keyout</a:t>
              </a:r>
              <a:r>
                <a:rPr lang="en-US" altLang="ko-KR" sz="1700" dirty="0"/>
                <a:t> </a:t>
              </a:r>
              <a:r>
                <a:rPr lang="en-US" altLang="ko-KR" sz="1700" dirty="0" err="1"/>
                <a:t>myPrivateKey.key</a:t>
              </a:r>
              <a:r>
                <a:rPr lang="en-US" altLang="ko-KR" sz="1700" dirty="0"/>
                <a:t> -out </a:t>
              </a:r>
              <a:r>
                <a:rPr lang="en-US" altLang="ko-KR" sz="1700" dirty="0" err="1"/>
                <a:t>myCert.pem</a:t>
              </a:r>
              <a:r>
                <a:rPr lang="ko-KR" altLang="en-US" sz="1700" dirty="0"/>
                <a:t>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1D6A78E-B6D8-4A61-A351-474BDAAB40EE}"/>
                </a:ext>
              </a:extLst>
            </p:cNvPr>
            <p:cNvSpPr txBox="1"/>
            <p:nvPr/>
          </p:nvSpPr>
          <p:spPr>
            <a:xfrm>
              <a:off x="1081563" y="5311335"/>
              <a:ext cx="9015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$ </a:t>
              </a:r>
              <a:r>
                <a:rPr lang="en-US" altLang="ko-KR" dirty="0" err="1"/>
                <a:t>openssl</a:t>
              </a:r>
              <a:r>
                <a:rPr lang="en-US" altLang="ko-KR" dirty="0"/>
                <a:t> </a:t>
              </a:r>
              <a:r>
                <a:rPr lang="en-US" altLang="ko-KR" dirty="0" err="1"/>
                <a:t>rsa</a:t>
              </a:r>
              <a:r>
                <a:rPr lang="en-US" altLang="ko-KR" dirty="0"/>
                <a:t> -in ./</a:t>
              </a:r>
              <a:r>
                <a:rPr lang="en-US" altLang="ko-KR" dirty="0" err="1"/>
                <a:t>myPrivateKey.key</a:t>
              </a:r>
              <a:r>
                <a:rPr lang="en-US" altLang="ko-KR" dirty="0"/>
                <a:t> -out </a:t>
              </a:r>
              <a:r>
                <a:rPr lang="en-US" altLang="ko-KR" dirty="0" err="1"/>
                <a:t>myPrivateKey_rsa</a:t>
              </a:r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BB629C-8F77-4A93-806B-24F04DB6C7B4}"/>
                </a:ext>
              </a:extLst>
            </p:cNvPr>
            <p:cNvSpPr txBox="1"/>
            <p:nvPr/>
          </p:nvSpPr>
          <p:spPr>
            <a:xfrm>
              <a:off x="818670" y="544004"/>
              <a:ext cx="5999225" cy="335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1. Git BASH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를 이용해 </a:t>
              </a:r>
              <a:r>
                <a:rPr lang="en-US" altLang="ko-KR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myPrivatekey_rsa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5768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51C9E72-E904-4D25-955C-40CF101C2B47}"/>
              </a:ext>
            </a:extLst>
          </p:cNvPr>
          <p:cNvGrpSpPr/>
          <p:nvPr/>
        </p:nvGrpSpPr>
        <p:grpSpPr>
          <a:xfrm>
            <a:off x="1081563" y="715647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4816C55-230D-4B30-9E29-D90D054E1F4A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1EEB29E-BC6F-4967-8C9E-0114080D9498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DFDDD1A-DA01-432C-B979-BAFFCD1EABE0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Virtual Machine </a:t>
                </a:r>
                <a:r>
                  <a:rPr lang="ko-KR" altLang="en-US" sz="1600" b="1" dirty="0">
                    <a:solidFill>
                      <a:srgbClr val="5B9BD5"/>
                    </a:solidFill>
                  </a:rPr>
                  <a:t>생성 및 원격 접속</a:t>
                </a:r>
                <a:endParaRPr lang="en-US" altLang="ko-KR" sz="1600" b="1" dirty="0">
                  <a:solidFill>
                    <a:srgbClr val="5B9BD5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867FE4-2397-4AF4-8362-2C9AEB440B64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2. PuTTY gen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에 </a:t>
              </a:r>
              <a:r>
                <a:rPr lang="en-US" altLang="ko-KR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myPrivateKey_rsa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불러오기 </a:t>
              </a:r>
            </a:p>
          </p:txBody>
        </p:sp>
      </p:grpSp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018F6AF4-2E52-413F-B071-491D17872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73" y="1774023"/>
            <a:ext cx="5803028" cy="3309954"/>
          </a:xfrm>
          <a:prstGeom prst="rect">
            <a:avLst/>
          </a:prstGeom>
        </p:spPr>
      </p:pic>
      <p:pic>
        <p:nvPicPr>
          <p:cNvPr id="33" name="그림 32" descr="스크린샷이(가) 표시된 사진&#10;&#10;자동 생성된 설명">
            <a:extLst>
              <a:ext uri="{FF2B5EF4-FFF2-40B4-BE49-F238E27FC236}">
                <a16:creationId xmlns:a16="http://schemas.microsoft.com/office/drawing/2014/main" id="{12D1FDA1-9E43-4EEA-8D25-D59E9A21B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085" y="2231223"/>
            <a:ext cx="2906693" cy="2852754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5302D48-C8FB-4BA9-9BB2-29E900EFA3A0}"/>
              </a:ext>
            </a:extLst>
          </p:cNvPr>
          <p:cNvSpPr/>
          <p:nvPr/>
        </p:nvSpPr>
        <p:spPr>
          <a:xfrm>
            <a:off x="7539811" y="3506139"/>
            <a:ext cx="818147" cy="577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956BD0-0456-4667-93AB-64AA7B056629}"/>
              </a:ext>
            </a:extLst>
          </p:cNvPr>
          <p:cNvSpPr txBox="1"/>
          <p:nvPr/>
        </p:nvSpPr>
        <p:spPr>
          <a:xfrm>
            <a:off x="3411692" y="5518484"/>
            <a:ext cx="536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에서 생성한 </a:t>
            </a:r>
            <a:r>
              <a:rPr lang="en-US" altLang="ko-KR" dirty="0" err="1"/>
              <a:t>myPrivateKey_rsa</a:t>
            </a:r>
            <a:r>
              <a:rPr lang="en-US" altLang="ko-KR" dirty="0"/>
              <a:t> </a:t>
            </a:r>
            <a:r>
              <a:rPr lang="ko-KR" altLang="en-US" dirty="0"/>
              <a:t>파일을 불러오기</a:t>
            </a:r>
          </a:p>
        </p:txBody>
      </p:sp>
    </p:spTree>
    <p:extLst>
      <p:ext uri="{BB962C8B-B14F-4D97-AF65-F5344CB8AC3E}">
        <p14:creationId xmlns:p14="http://schemas.microsoft.com/office/powerpoint/2010/main" val="570577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4124E38-0DD6-4651-A23F-AD1E49E846A9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5824582-5020-4AA2-9748-36F8640C41DC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494146F-D43C-418E-AF97-421E5F559269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6551DAC-495B-4FA8-9AF2-00FA9FFE9D04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Virtual Machine </a:t>
                </a:r>
                <a:r>
                  <a:rPr lang="ko-KR" altLang="en-US" sz="1600" b="1" dirty="0">
                    <a:solidFill>
                      <a:srgbClr val="5B9BD5"/>
                    </a:solidFill>
                  </a:rPr>
                  <a:t>생성 및 원격 접속</a:t>
                </a:r>
                <a:endParaRPr lang="en-US" altLang="ko-KR" sz="1600" b="1" dirty="0">
                  <a:solidFill>
                    <a:srgbClr val="5B9BD5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B5BA44-B382-44DF-98E6-FD294ACEA5C2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3. </a:t>
              </a:r>
              <a:r>
                <a:rPr lang="en-US" altLang="ko-KR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myPrivateKey.ppk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와 </a:t>
              </a:r>
              <a:r>
                <a:rPr lang="en-US" altLang="ko-KR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myPublicKey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생성</a:t>
              </a:r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8EBEF21-2A62-4B92-9021-13A8BC656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098" y="1717914"/>
            <a:ext cx="3571749" cy="3534466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912B809-0D78-42FF-8BC6-AE07F3561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24" y="1701872"/>
            <a:ext cx="3571749" cy="3549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9DDFF6-4F4D-4E58-BA93-C102AAE0FE72}"/>
              </a:ext>
            </a:extLst>
          </p:cNvPr>
          <p:cNvSpPr txBox="1"/>
          <p:nvPr/>
        </p:nvSpPr>
        <p:spPr>
          <a:xfrm>
            <a:off x="7061624" y="5542030"/>
            <a:ext cx="349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확장자 없이 </a:t>
            </a:r>
            <a:r>
              <a:rPr lang="en-US" altLang="ko-KR" dirty="0" err="1"/>
              <a:t>myPublicKey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AD9B7-1A78-4BB4-AEA7-5FF2CFE4CC0B}"/>
              </a:ext>
            </a:extLst>
          </p:cNvPr>
          <p:cNvSpPr txBox="1"/>
          <p:nvPr/>
        </p:nvSpPr>
        <p:spPr>
          <a:xfrm>
            <a:off x="2597806" y="5542030"/>
            <a:ext cx="265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ppk</a:t>
            </a:r>
            <a:r>
              <a:rPr lang="ko-KR" altLang="en-US" dirty="0"/>
              <a:t>파일 형식으로 생성</a:t>
            </a:r>
          </a:p>
        </p:txBody>
      </p:sp>
    </p:spTree>
    <p:extLst>
      <p:ext uri="{BB962C8B-B14F-4D97-AF65-F5344CB8AC3E}">
        <p14:creationId xmlns:p14="http://schemas.microsoft.com/office/powerpoint/2010/main" val="2791494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F8D5D55-9845-42CF-9062-02DC85166A52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223F597-B910-4CA9-8378-783FADABFF15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0A6E7B0-DC74-4803-8CD3-22F6A1D61EE5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55A4411-B567-48CD-ADFB-E872E7E52922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Virtual Machine </a:t>
                </a:r>
                <a:r>
                  <a:rPr lang="ko-KR" altLang="en-US" sz="1600" b="1" dirty="0">
                    <a:solidFill>
                      <a:srgbClr val="5B9BD5"/>
                    </a:solidFill>
                  </a:rPr>
                  <a:t>생성 및 원격 접속</a:t>
                </a:r>
                <a:endParaRPr lang="en-US" altLang="ko-KR" sz="1600" b="1" dirty="0">
                  <a:solidFill>
                    <a:srgbClr val="5B9BD5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EEDA71-4384-430F-8B19-64F08EDC4877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4. Azure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에서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VM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생성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8C69EC1-EC03-45E6-800E-7E4CBC23759D}"/>
              </a:ext>
            </a:extLst>
          </p:cNvPr>
          <p:cNvSpPr txBox="1"/>
          <p:nvPr/>
        </p:nvSpPr>
        <p:spPr>
          <a:xfrm>
            <a:off x="6648017" y="2469011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우분투 서버 버전은 </a:t>
            </a:r>
            <a:r>
              <a:rPr lang="en-US" altLang="ko-KR" dirty="0"/>
              <a:t>16.04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CFFD9D-B4B7-4CE0-B578-CC067F0FCB1B}"/>
              </a:ext>
            </a:extLst>
          </p:cNvPr>
          <p:cNvSpPr txBox="1"/>
          <p:nvPr/>
        </p:nvSpPr>
        <p:spPr>
          <a:xfrm>
            <a:off x="6648017" y="4110514"/>
            <a:ext cx="457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*SSH </a:t>
            </a:r>
            <a:r>
              <a:rPr lang="ko-KR" altLang="en-US" dirty="0"/>
              <a:t>접속을 위해</a:t>
            </a:r>
            <a:r>
              <a:rPr lang="en-US" altLang="ko-KR" dirty="0"/>
              <a:t> public key </a:t>
            </a:r>
            <a:r>
              <a:rPr lang="ko-KR" altLang="en-US" dirty="0"/>
              <a:t>입력</a:t>
            </a: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11096507-B7DC-4ED8-934E-1AA1FA226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942" y="1516618"/>
            <a:ext cx="5243142" cy="4767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4D09E9-895B-423E-B4D6-AC839AB0BB67}"/>
              </a:ext>
            </a:extLst>
          </p:cNvPr>
          <p:cNvSpPr txBox="1"/>
          <p:nvPr/>
        </p:nvSpPr>
        <p:spPr>
          <a:xfrm>
            <a:off x="6648017" y="5825852"/>
            <a:ext cx="344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원격접속을 위한 </a:t>
            </a:r>
            <a:r>
              <a:rPr lang="en-US" altLang="ko-KR" dirty="0"/>
              <a:t>port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1438468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9729F9F-AB39-42A8-80B8-3ADD1F99CABC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92F2AEB-CDF7-4520-BE34-332F1920BC57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92CDEE8-88FD-43AA-A52A-2A80165C0F5A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BD23228-62E0-4FE9-BAD9-F98D0470BF76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Virtual Machine </a:t>
                </a:r>
                <a:r>
                  <a:rPr lang="ko-KR" altLang="en-US" sz="1600" b="1" dirty="0">
                    <a:solidFill>
                      <a:srgbClr val="5B9BD5"/>
                    </a:solidFill>
                  </a:rPr>
                  <a:t>생성 및 원격 접속</a:t>
                </a:r>
                <a:endParaRPr lang="en-US" altLang="ko-KR" sz="1600" b="1" dirty="0">
                  <a:solidFill>
                    <a:srgbClr val="5B9BD5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6EB49-313D-4549-B14C-8CF4353A784C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5. Azure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Virtual Machine Port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설정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5D0109-BB6C-4356-9C86-07FBBE844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942" y="1509496"/>
            <a:ext cx="10425858" cy="4078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082E18-B7A5-4A48-9B65-B68B6A03B3F8}"/>
              </a:ext>
            </a:extLst>
          </p:cNvPr>
          <p:cNvSpPr txBox="1"/>
          <p:nvPr/>
        </p:nvSpPr>
        <p:spPr>
          <a:xfrm>
            <a:off x="2481121" y="5788315"/>
            <a:ext cx="722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원격접속</a:t>
            </a:r>
            <a:r>
              <a:rPr lang="en-US" altLang="ko-KR" dirty="0"/>
              <a:t>(3389)</a:t>
            </a:r>
            <a:r>
              <a:rPr lang="ko-KR" altLang="en-US" dirty="0"/>
              <a:t>과 </a:t>
            </a:r>
            <a:r>
              <a:rPr lang="en-US" altLang="ko-KR" dirty="0"/>
              <a:t>ELK </a:t>
            </a:r>
            <a:r>
              <a:rPr lang="ko-KR" altLang="en-US" dirty="0"/>
              <a:t>구동</a:t>
            </a:r>
            <a:r>
              <a:rPr lang="en-US" altLang="ko-KR" dirty="0"/>
              <a:t>(5601, 9200)</a:t>
            </a:r>
            <a:r>
              <a:rPr lang="ko-KR" altLang="en-US" dirty="0"/>
              <a:t>을 위한 </a:t>
            </a:r>
            <a:r>
              <a:rPr lang="en-US" altLang="ko-KR" dirty="0"/>
              <a:t>inbound</a:t>
            </a:r>
            <a:r>
              <a:rPr lang="ko-KR" altLang="en-US" dirty="0"/>
              <a:t> </a:t>
            </a:r>
            <a:r>
              <a:rPr lang="en-US" altLang="ko-KR" dirty="0"/>
              <a:t>role </a:t>
            </a:r>
            <a:r>
              <a:rPr lang="ko-KR" altLang="en-US" dirty="0"/>
              <a:t>추가 </a:t>
            </a:r>
          </a:p>
        </p:txBody>
      </p:sp>
    </p:spTree>
    <p:extLst>
      <p:ext uri="{BB962C8B-B14F-4D97-AF65-F5344CB8AC3E}">
        <p14:creationId xmlns:p14="http://schemas.microsoft.com/office/powerpoint/2010/main" val="803036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87057" y="862154"/>
            <a:ext cx="9777579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5" y="0"/>
            <a:ext cx="4606492" cy="107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구조도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B9BD5"/>
                </a:solidFill>
              </a:rPr>
              <a:t>Azure</a:t>
            </a:r>
            <a:r>
              <a:rPr lang="ko-KR" altLang="en-US" sz="1600" b="1" dirty="0">
                <a:solidFill>
                  <a:srgbClr val="5B9BD5"/>
                </a:solidFill>
              </a:rPr>
              <a:t>를 이용한 부산광역시 대기측정</a:t>
            </a:r>
            <a:r>
              <a:rPr lang="en-US" altLang="ko-KR" sz="1600" b="1" dirty="0">
                <a:solidFill>
                  <a:srgbClr val="5B9BD5"/>
                </a:solidFill>
              </a:rPr>
              <a:t>/</a:t>
            </a:r>
            <a:r>
              <a:rPr lang="ko-KR" altLang="en-US" sz="1600" b="1" dirty="0">
                <a:solidFill>
                  <a:srgbClr val="5B9BD5"/>
                </a:solidFill>
              </a:rPr>
              <a:t>예측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00E1578-4D52-4D5D-97B5-23B153948E0C}"/>
              </a:ext>
            </a:extLst>
          </p:cNvPr>
          <p:cNvGrpSpPr/>
          <p:nvPr/>
        </p:nvGrpSpPr>
        <p:grpSpPr>
          <a:xfrm>
            <a:off x="1921669" y="1264204"/>
            <a:ext cx="9396293" cy="5193807"/>
            <a:chOff x="1921669" y="1264204"/>
            <a:chExt cx="9396293" cy="5193807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15EC06DC-D23C-4DDE-950B-A21C9634A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669" y="1264204"/>
              <a:ext cx="9061681" cy="5193807"/>
            </a:xfrm>
            <a:prstGeom prst="rect">
              <a:avLst/>
            </a:prstGeom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3B839D1-1EC3-4C52-B6F5-EBCE640BBE7F}"/>
                </a:ext>
              </a:extLst>
            </p:cNvPr>
            <p:cNvSpPr/>
            <p:nvPr/>
          </p:nvSpPr>
          <p:spPr>
            <a:xfrm>
              <a:off x="7174523" y="3165231"/>
              <a:ext cx="4143439" cy="32927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506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Virtual Machine </a:t>
                </a:r>
                <a:r>
                  <a:rPr lang="ko-KR" altLang="en-US" sz="1600" b="1" dirty="0">
                    <a:solidFill>
                      <a:srgbClr val="5B9BD5"/>
                    </a:solidFill>
                  </a:rPr>
                  <a:t>생성 및 원격 접속</a:t>
                </a:r>
                <a:endParaRPr lang="en-US" altLang="ko-KR" sz="1600" b="1" dirty="0">
                  <a:solidFill>
                    <a:srgbClr val="5B9BD5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6. PuTTY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접속</a:t>
              </a:r>
            </a:p>
          </p:txBody>
        </p:sp>
      </p:grpSp>
      <p:pic>
        <p:nvPicPr>
          <p:cNvPr id="3" name="그림 2" descr="스크린샷, 전화이(가) 표시된 사진&#10;&#10;자동 생성된 설명">
            <a:extLst>
              <a:ext uri="{FF2B5EF4-FFF2-40B4-BE49-F238E27FC236}">
                <a16:creationId xmlns:a16="http://schemas.microsoft.com/office/drawing/2014/main" id="{BDE88790-6FBB-471C-9E8C-67776BCF4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01" y="1632535"/>
            <a:ext cx="6343650" cy="4010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3929AA-B02B-4F9E-AD41-9222402B24E6}"/>
              </a:ext>
            </a:extLst>
          </p:cNvPr>
          <p:cNvSpPr txBox="1"/>
          <p:nvPr/>
        </p:nvSpPr>
        <p:spPr>
          <a:xfrm>
            <a:off x="8220877" y="3314381"/>
            <a:ext cx="325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VM</a:t>
            </a:r>
            <a:r>
              <a:rPr lang="ko-KR" altLang="en-US" dirty="0"/>
              <a:t>생성할 때 등록한 </a:t>
            </a:r>
            <a:r>
              <a:rPr lang="en-US" altLang="ko-KR" dirty="0"/>
              <a:t>username</a:t>
            </a:r>
            <a:r>
              <a:rPr lang="ko-KR" altLang="en-US" dirty="0"/>
              <a:t>으로 </a:t>
            </a:r>
            <a:r>
              <a:rPr lang="en-US" altLang="ko-KR" dirty="0"/>
              <a:t>login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5013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85B4F65-9CE1-48C7-8308-796A69B66EC0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3E6A78A-7DCE-487D-A67C-5406FC6A6F0F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05708766-3DB6-4388-B47C-CC2D1BD2B864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C38983F-4C89-4D5D-B8A3-68FC978FB817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Virtual Machine </a:t>
                </a:r>
                <a:r>
                  <a:rPr lang="ko-KR" altLang="en-US" sz="1600" b="1" dirty="0">
                    <a:solidFill>
                      <a:srgbClr val="5B9BD5"/>
                    </a:solidFill>
                  </a:rPr>
                  <a:t>생성 및 원격 접속</a:t>
                </a:r>
                <a:endParaRPr lang="en-US" altLang="ko-KR" sz="1600" b="1" dirty="0">
                  <a:solidFill>
                    <a:srgbClr val="5B9BD5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76EFE9C-1B22-46FE-AEEB-0721C8CC49F0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7. PuTTY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설정</a:t>
              </a:r>
            </a:p>
          </p:txBody>
        </p:sp>
      </p:grpSp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71EA17A5-095A-4FD9-91E6-5C343C7AF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506" y="1788165"/>
            <a:ext cx="3184371" cy="3100388"/>
          </a:xfrm>
          <a:prstGeom prst="rect">
            <a:avLst/>
          </a:prstGeom>
        </p:spPr>
      </p:pic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9FFBCF79-BEC1-49E4-A158-745D5611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961" y="1735821"/>
            <a:ext cx="5498432" cy="426249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B090AE-917D-4765-8053-E981E67E6348}"/>
              </a:ext>
            </a:extLst>
          </p:cNvPr>
          <p:cNvSpPr/>
          <p:nvPr/>
        </p:nvSpPr>
        <p:spPr>
          <a:xfrm>
            <a:off x="7183767" y="4893574"/>
            <a:ext cx="681789" cy="537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02FEEF-5F70-4A33-98AE-92E11B53B233}"/>
              </a:ext>
            </a:extLst>
          </p:cNvPr>
          <p:cNvSpPr txBox="1"/>
          <p:nvPr/>
        </p:nvSpPr>
        <p:spPr>
          <a:xfrm>
            <a:off x="2547812" y="4949334"/>
            <a:ext cx="3890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Azure</a:t>
            </a:r>
            <a:r>
              <a:rPr lang="ko-KR" altLang="en-US" dirty="0"/>
              <a:t>로 생성한 </a:t>
            </a:r>
            <a:r>
              <a:rPr lang="en-US" altLang="ko-KR" dirty="0"/>
              <a:t>VM IP</a:t>
            </a:r>
            <a:r>
              <a:rPr lang="ko-KR" altLang="en-US" dirty="0"/>
              <a:t>입력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*</a:t>
            </a:r>
            <a:r>
              <a:rPr lang="en-US" altLang="ko-KR" dirty="0"/>
              <a:t>Connection – SSH – Auth</a:t>
            </a:r>
            <a:r>
              <a:rPr lang="ko-KR" altLang="en-US" dirty="0"/>
              <a:t>의 </a:t>
            </a:r>
            <a:endParaRPr lang="en-US" altLang="ko-KR" dirty="0"/>
          </a:p>
          <a:p>
            <a:r>
              <a:rPr lang="en-US" altLang="ko-KR" dirty="0"/>
              <a:t> Authentication</a:t>
            </a:r>
            <a:r>
              <a:rPr lang="ko-KR" altLang="en-US" dirty="0"/>
              <a:t>에 </a:t>
            </a:r>
            <a:r>
              <a:rPr lang="en-US" altLang="ko-KR" dirty="0"/>
              <a:t>.</a:t>
            </a:r>
            <a:r>
              <a:rPr lang="en-US" altLang="ko-KR" dirty="0" err="1"/>
              <a:t>ppk</a:t>
            </a:r>
            <a:r>
              <a:rPr lang="ko-KR" altLang="en-US" dirty="0"/>
              <a:t>파일 열기</a:t>
            </a:r>
          </a:p>
        </p:txBody>
      </p:sp>
    </p:spTree>
    <p:extLst>
      <p:ext uri="{BB962C8B-B14F-4D97-AF65-F5344CB8AC3E}">
        <p14:creationId xmlns:p14="http://schemas.microsoft.com/office/powerpoint/2010/main" val="3490779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25416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Virtual Machine </a:t>
                </a:r>
                <a:r>
                  <a:rPr lang="ko-KR" altLang="en-US" sz="1600" b="1" dirty="0">
                    <a:solidFill>
                      <a:srgbClr val="5B9BD5"/>
                    </a:solidFill>
                  </a:rPr>
                  <a:t>생성 및 원격 접속</a:t>
                </a:r>
                <a:endParaRPr lang="en-US" altLang="ko-KR" sz="1600" b="1" dirty="0">
                  <a:solidFill>
                    <a:srgbClr val="5B9BD5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8. </a:t>
              </a:r>
              <a:r>
                <a:rPr lang="en-US" altLang="ko-KR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xubuntu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-desktop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설치 및 설정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F77737-AA67-4D92-9507-F6C7D8319463}"/>
              </a:ext>
            </a:extLst>
          </p:cNvPr>
          <p:cNvSpPr txBox="1"/>
          <p:nvPr/>
        </p:nvSpPr>
        <p:spPr>
          <a:xfrm>
            <a:off x="1435767" y="1612232"/>
            <a:ext cx="9087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PuTTY</a:t>
            </a:r>
            <a:r>
              <a:rPr lang="ko-KR" altLang="en-US" dirty="0"/>
              <a:t>에 접속한 상태에서 각각 명령어를 입력한다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$ </a:t>
            </a:r>
            <a:r>
              <a:rPr lang="en-US" altLang="ko-KR" dirty="0" err="1"/>
              <a:t>sudo</a:t>
            </a:r>
            <a:r>
              <a:rPr lang="en-US" altLang="ko-KR" dirty="0"/>
              <a:t> apt-get update        --/</a:t>
            </a:r>
            <a:r>
              <a:rPr lang="en-US" altLang="ko-KR" dirty="0" err="1"/>
              <a:t>etc</a:t>
            </a:r>
            <a:r>
              <a:rPr lang="en-US" altLang="ko-KR" dirty="0"/>
              <a:t>/apt/</a:t>
            </a:r>
            <a:r>
              <a:rPr lang="en-US" altLang="ko-KR" dirty="0" err="1"/>
              <a:t>sources.list</a:t>
            </a:r>
            <a:r>
              <a:rPr lang="ko-KR" altLang="en-US" dirty="0"/>
              <a:t>에 있는 업데이트 목록을 가져온다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 $ 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xrdp</a:t>
            </a:r>
            <a:r>
              <a:rPr lang="en-US" altLang="ko-KR" dirty="0"/>
              <a:t>                 -- </a:t>
            </a:r>
            <a:r>
              <a:rPr lang="en-US" altLang="ko-KR" dirty="0" err="1"/>
              <a:t>xrdp</a:t>
            </a:r>
            <a:r>
              <a:rPr lang="en-US" altLang="ko-KR" dirty="0"/>
              <a:t> </a:t>
            </a:r>
            <a:r>
              <a:rPr lang="ko-KR" altLang="en-US" dirty="0"/>
              <a:t>원격접속</a:t>
            </a:r>
            <a:r>
              <a:rPr lang="en-US" altLang="ko-KR" dirty="0"/>
              <a:t> </a:t>
            </a:r>
            <a:r>
              <a:rPr lang="ko-KR" altLang="en-US" dirty="0"/>
              <a:t>프로그램 다운로드 </a:t>
            </a:r>
            <a:br>
              <a:rPr lang="en-US" altLang="ko-KR" dirty="0"/>
            </a:br>
            <a:r>
              <a:rPr lang="en-US" altLang="ko-KR" dirty="0"/>
              <a:t> $ 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xubuntu</a:t>
            </a:r>
            <a:r>
              <a:rPr lang="en-US" altLang="ko-KR" dirty="0"/>
              <a:t>-desktop -- ubuntu GUI </a:t>
            </a:r>
            <a:r>
              <a:rPr lang="ko-KR" altLang="en-US" dirty="0"/>
              <a:t>다운로드</a:t>
            </a:r>
            <a:endParaRPr lang="en-US" altLang="ko-KR" dirty="0"/>
          </a:p>
          <a:p>
            <a:r>
              <a:rPr lang="fr-FR" altLang="ko-KR" dirty="0"/>
              <a:t> $ echo xfce4-session &gt;~/.xsession       -- session</a:t>
            </a:r>
            <a:r>
              <a:rPr lang="ko-KR" altLang="en-US" dirty="0"/>
              <a:t>을 불러온다</a:t>
            </a:r>
            <a:endParaRPr lang="en-US" altLang="ko-KR" dirty="0"/>
          </a:p>
          <a:p>
            <a:r>
              <a:rPr lang="en-US" altLang="ko-KR" dirty="0"/>
              <a:t> $ </a:t>
            </a:r>
            <a:r>
              <a:rPr lang="en-US" altLang="ko-KR" dirty="0" err="1"/>
              <a:t>sudo</a:t>
            </a:r>
            <a:r>
              <a:rPr lang="en-US" altLang="ko-KR" dirty="0"/>
              <a:t> vi /etc/xrdp/startwm.sh            -- vi</a:t>
            </a:r>
            <a:r>
              <a:rPr lang="ko-KR" altLang="en-US" dirty="0"/>
              <a:t>편집기로 파일수정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 $ </a:t>
            </a:r>
            <a:r>
              <a:rPr lang="en-US" altLang="ko-KR" dirty="0" err="1"/>
              <a:t>sudo</a:t>
            </a:r>
            <a:r>
              <a:rPr lang="en-US" altLang="ko-KR" dirty="0"/>
              <a:t> service </a:t>
            </a:r>
            <a:r>
              <a:rPr lang="en-US" altLang="ko-KR" dirty="0" err="1"/>
              <a:t>xrdp</a:t>
            </a:r>
            <a:r>
              <a:rPr lang="en-US" altLang="ko-KR" dirty="0"/>
              <a:t> restart                 -- </a:t>
            </a:r>
            <a:r>
              <a:rPr lang="en-US" altLang="ko-KR" dirty="0" err="1"/>
              <a:t>xrdp</a:t>
            </a:r>
            <a:r>
              <a:rPr lang="en-US" altLang="ko-KR" dirty="0"/>
              <a:t> </a:t>
            </a:r>
            <a:r>
              <a:rPr lang="ko-KR" altLang="en-US" dirty="0"/>
              <a:t>재실행</a:t>
            </a:r>
          </a:p>
        </p:txBody>
      </p:sp>
      <p:pic>
        <p:nvPicPr>
          <p:cNvPr id="7" name="그림 6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DDF20156-4352-4418-803D-9A87093D8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057" y="3657716"/>
            <a:ext cx="6315075" cy="18954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B585483-9C3A-4B76-A57C-92479C74FDF4}"/>
              </a:ext>
            </a:extLst>
          </p:cNvPr>
          <p:cNvSpPr/>
          <p:nvPr/>
        </p:nvSpPr>
        <p:spPr>
          <a:xfrm>
            <a:off x="1587057" y="4997116"/>
            <a:ext cx="1114971" cy="18448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235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Virtual Machine </a:t>
                </a:r>
                <a:r>
                  <a:rPr lang="ko-KR" altLang="en-US" sz="1600" b="1" dirty="0">
                    <a:solidFill>
                      <a:srgbClr val="5B9BD5"/>
                    </a:solidFill>
                  </a:rPr>
                  <a:t>생성 및 원격 접속</a:t>
                </a:r>
                <a:endParaRPr lang="en-US" altLang="ko-KR" sz="1600" b="1" dirty="0">
                  <a:solidFill>
                    <a:srgbClr val="5B9BD5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9.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원격접속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ID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생성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FAD8825-5A1D-4816-8C2B-2B27ACD93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1517030"/>
            <a:ext cx="6110538" cy="38633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BA8840-99BB-473B-B8AE-148EFA662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631" y="1517030"/>
            <a:ext cx="6110538" cy="1395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AE933-46CE-44FF-AC40-261E2DF2DCB7}"/>
              </a:ext>
            </a:extLst>
          </p:cNvPr>
          <p:cNvSpPr txBox="1"/>
          <p:nvPr/>
        </p:nvSpPr>
        <p:spPr>
          <a:xfrm>
            <a:off x="7659779" y="3202560"/>
            <a:ext cx="3850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adduser</a:t>
            </a:r>
            <a:r>
              <a:rPr lang="en-US" altLang="ko-KR" dirty="0"/>
              <a:t> username</a:t>
            </a:r>
          </a:p>
          <a:p>
            <a:r>
              <a:rPr lang="en-US" altLang="ko-KR" dirty="0"/>
              <a:t>   -- </a:t>
            </a:r>
            <a:r>
              <a:rPr lang="en-US" altLang="ko-KR" dirty="0" err="1"/>
              <a:t>xrdp</a:t>
            </a:r>
            <a:r>
              <a:rPr lang="en-US" altLang="ko-KR" dirty="0"/>
              <a:t> </a:t>
            </a:r>
            <a:r>
              <a:rPr lang="ko-KR" altLang="en-US" dirty="0"/>
              <a:t>접속 </a:t>
            </a:r>
            <a:r>
              <a:rPr lang="en-US" altLang="ko-KR" dirty="0"/>
              <a:t>ID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en-US" altLang="ko-KR" dirty="0"/>
              <a:t> 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adduser</a:t>
            </a:r>
            <a:r>
              <a:rPr lang="en-US" altLang="ko-KR" dirty="0"/>
              <a:t> username </a:t>
            </a:r>
            <a:r>
              <a:rPr lang="en-US" altLang="ko-KR" dirty="0" err="1"/>
              <a:t>sudo</a:t>
            </a:r>
            <a:endParaRPr lang="en-US" altLang="ko-KR" dirty="0"/>
          </a:p>
          <a:p>
            <a:r>
              <a:rPr lang="en-US" altLang="ko-KR" dirty="0"/>
              <a:t>   --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권한 부여</a:t>
            </a:r>
          </a:p>
        </p:txBody>
      </p:sp>
    </p:spTree>
    <p:extLst>
      <p:ext uri="{BB962C8B-B14F-4D97-AF65-F5344CB8AC3E}">
        <p14:creationId xmlns:p14="http://schemas.microsoft.com/office/powerpoint/2010/main" val="1500121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81563" y="720090"/>
            <a:ext cx="10824788" cy="5607581"/>
            <a:chOff x="818670" y="544004"/>
            <a:chExt cx="10824788" cy="560758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295523"/>
              <a:chOff x="1521619" y="777288"/>
              <a:chExt cx="9777579" cy="2313081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30405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Virtual Machine </a:t>
                </a:r>
                <a:r>
                  <a:rPr lang="ko-KR" altLang="en-US" sz="1600" b="1" dirty="0">
                    <a:solidFill>
                      <a:srgbClr val="5B9BD5"/>
                    </a:solidFill>
                  </a:rPr>
                  <a:t>생성 및 원격 접속</a:t>
                </a:r>
                <a:endParaRPr lang="en-US" altLang="ko-KR" sz="1600" b="1" dirty="0">
                  <a:solidFill>
                    <a:srgbClr val="5B9BD5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10. VM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원격 접속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196596E-2C3C-459F-9D97-8537A957A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181" y="1515982"/>
            <a:ext cx="3499396" cy="2133598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0DB76250-0222-45B1-AB2C-D0FD4CC37ACB}"/>
              </a:ext>
            </a:extLst>
          </p:cNvPr>
          <p:cNvSpPr/>
          <p:nvPr/>
        </p:nvSpPr>
        <p:spPr>
          <a:xfrm rot="2130925">
            <a:off x="5186212" y="3037973"/>
            <a:ext cx="818147" cy="577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26E0D8-E19C-4C0A-BA7B-21BA746A132A}"/>
              </a:ext>
            </a:extLst>
          </p:cNvPr>
          <p:cNvSpPr/>
          <p:nvPr/>
        </p:nvSpPr>
        <p:spPr>
          <a:xfrm>
            <a:off x="2113036" y="2506581"/>
            <a:ext cx="770022" cy="100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FBE036-B361-4E4E-846C-C7579B8C4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545" y="3092308"/>
            <a:ext cx="5414403" cy="304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5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ELK Stack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ELK Stack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8DD04F4C-7908-40E6-ACE2-43D07AECC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72" y="1638751"/>
            <a:ext cx="2400300" cy="1905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EBED0D-EA51-4D29-B31E-D40DDDD3E856}"/>
              </a:ext>
            </a:extLst>
          </p:cNvPr>
          <p:cNvSpPr txBox="1"/>
          <p:nvPr/>
        </p:nvSpPr>
        <p:spPr>
          <a:xfrm>
            <a:off x="1587057" y="3890198"/>
            <a:ext cx="96963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ELK Stack</a:t>
            </a:r>
          </a:p>
          <a:p>
            <a:pPr marL="285750" indent="-285750">
              <a:buFontTx/>
              <a:buChar char="-"/>
            </a:pPr>
            <a:r>
              <a:rPr lang="en-US" altLang="ko-KR" b="1" dirty="0" err="1"/>
              <a:t>elasticsearch</a:t>
            </a:r>
            <a:r>
              <a:rPr lang="en-US" altLang="ko-KR" b="1" dirty="0"/>
              <a:t> + </a:t>
            </a:r>
            <a:r>
              <a:rPr lang="en-US" altLang="ko-KR" b="1" dirty="0" err="1"/>
              <a:t>logstash</a:t>
            </a:r>
            <a:r>
              <a:rPr lang="en-US" altLang="ko-KR" b="1" dirty="0"/>
              <a:t> + </a:t>
            </a:r>
            <a:r>
              <a:rPr lang="en-US" altLang="ko-KR" b="1" dirty="0" err="1"/>
              <a:t>kibana</a:t>
            </a:r>
            <a:r>
              <a:rPr lang="ko-KR" altLang="en-US" b="1" dirty="0"/>
              <a:t>을 합쳐서 부르는 말로 </a:t>
            </a:r>
            <a:r>
              <a:rPr lang="en-US" altLang="ko-KR" b="1" dirty="0"/>
              <a:t>Elastic</a:t>
            </a:r>
            <a:r>
              <a:rPr lang="ko-KR" altLang="en-US" b="1" dirty="0"/>
              <a:t>의 제품입니다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 err="1"/>
              <a:t>logstash</a:t>
            </a:r>
            <a:r>
              <a:rPr lang="ko-KR" altLang="en-US" b="1" dirty="0"/>
              <a:t>에서</a:t>
            </a:r>
            <a:r>
              <a:rPr lang="en-US" altLang="ko-KR" b="1" dirty="0"/>
              <a:t> </a:t>
            </a:r>
            <a:r>
              <a:rPr lang="ko-KR" altLang="en-US" b="1" dirty="0"/>
              <a:t>데이터를 처리하고 </a:t>
            </a:r>
            <a:r>
              <a:rPr lang="en-US" altLang="ko-KR" b="1" dirty="0" err="1"/>
              <a:t>elasticsearch</a:t>
            </a:r>
            <a:r>
              <a:rPr lang="ko-KR" altLang="en-US" b="1" dirty="0"/>
              <a:t>에 저장되고 </a:t>
            </a:r>
            <a:r>
              <a:rPr lang="en-US" altLang="ko-KR" b="1" dirty="0" err="1"/>
              <a:t>kibana</a:t>
            </a:r>
            <a:r>
              <a:rPr lang="ko-KR" altLang="en-US" b="1" dirty="0"/>
              <a:t>에서 분석 및 시각화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실시간으로 처리하기 위해서는 </a:t>
            </a:r>
            <a:r>
              <a:rPr lang="en-US" altLang="ko-KR" b="1" dirty="0"/>
              <a:t>Apache</a:t>
            </a:r>
            <a:r>
              <a:rPr lang="ko-KR" altLang="en-US" b="1" dirty="0"/>
              <a:t>와 같은 실시간 서버로 부터 </a:t>
            </a:r>
            <a:endParaRPr lang="en-US" altLang="ko-KR" b="1" dirty="0"/>
          </a:p>
          <a:p>
            <a:br>
              <a:rPr lang="en-US" altLang="ko-KR" b="1" dirty="0"/>
            </a:br>
            <a:r>
              <a:rPr lang="en-US" altLang="ko-KR" b="1" dirty="0"/>
              <a:t>   beats</a:t>
            </a:r>
            <a:r>
              <a:rPr lang="ko-KR" altLang="en-US" b="1" dirty="0"/>
              <a:t>를 이용해 데이터를 받아와야 합니다</a:t>
            </a:r>
            <a:r>
              <a:rPr lang="en-US" altLang="ko-KR" b="1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45F58F-3A22-4A40-9D04-084BC156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957" y="1756297"/>
            <a:ext cx="61912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84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ELK Stack Install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1-1-1. Elasticsearch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설치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32982D0-D9B2-4D71-9412-477908FB3CCE}"/>
              </a:ext>
            </a:extLst>
          </p:cNvPr>
          <p:cNvSpPr txBox="1"/>
          <p:nvPr/>
        </p:nvSpPr>
        <p:spPr>
          <a:xfrm>
            <a:off x="2079472" y="4762989"/>
            <a:ext cx="8960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$ </a:t>
            </a:r>
            <a:r>
              <a:rPr lang="en-US" altLang="ko-KR" dirty="0" err="1"/>
              <a:t>wget</a:t>
            </a:r>
            <a:r>
              <a:rPr lang="en-US" altLang="ko-KR" dirty="0"/>
              <a:t> -</a:t>
            </a:r>
            <a:r>
              <a:rPr lang="en-US" altLang="ko-KR" dirty="0" err="1"/>
              <a:t>qO</a:t>
            </a:r>
            <a:r>
              <a:rPr lang="en-US" altLang="ko-KR" dirty="0"/>
              <a:t> - https://artifacts.elastic.co/GPG-KEY-elasticsearch | </a:t>
            </a:r>
            <a:r>
              <a:rPr lang="en-US" altLang="ko-KR" dirty="0" err="1"/>
              <a:t>sudo</a:t>
            </a:r>
            <a:r>
              <a:rPr lang="en-US" altLang="ko-KR" dirty="0"/>
              <a:t> apt-key add – </a:t>
            </a:r>
          </a:p>
          <a:p>
            <a:r>
              <a:rPr lang="en-US" altLang="ko-KR" dirty="0"/>
              <a:t>&gt; </a:t>
            </a:r>
            <a:r>
              <a:rPr lang="en-US" altLang="ko-KR" dirty="0" err="1"/>
              <a:t>elasticsearch</a:t>
            </a:r>
            <a:r>
              <a:rPr lang="en-US" altLang="ko-KR" dirty="0"/>
              <a:t> </a:t>
            </a:r>
            <a:r>
              <a:rPr lang="ko-KR" altLang="en-US" dirty="0"/>
              <a:t>패키지 설치를 위한 서명 키 추가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35DD52-10D4-4849-8DB4-8F8038B7B6B9}"/>
              </a:ext>
            </a:extLst>
          </p:cNvPr>
          <p:cNvSpPr/>
          <p:nvPr/>
        </p:nvSpPr>
        <p:spPr>
          <a:xfrm>
            <a:off x="2079472" y="534397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$ </a:t>
            </a:r>
            <a:r>
              <a:rPr lang="ko-KR" altLang="en-US" dirty="0" err="1"/>
              <a:t>sudo</a:t>
            </a:r>
            <a:r>
              <a:rPr lang="ko-KR" altLang="en-US" dirty="0"/>
              <a:t> </a:t>
            </a:r>
            <a:r>
              <a:rPr lang="ko-KR" altLang="en-US" dirty="0" err="1"/>
              <a:t>apt-get</a:t>
            </a:r>
            <a:r>
              <a:rPr lang="ko-KR" altLang="en-US" dirty="0"/>
              <a:t> </a:t>
            </a:r>
            <a:r>
              <a:rPr lang="ko-KR" altLang="en-US" dirty="0" err="1"/>
              <a:t>update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 err="1"/>
              <a:t>apt-get</a:t>
            </a:r>
            <a:r>
              <a:rPr lang="ko-KR" altLang="en-US" dirty="0"/>
              <a:t> </a:t>
            </a:r>
            <a:r>
              <a:rPr lang="ko-KR" altLang="en-US" dirty="0" err="1"/>
              <a:t>install</a:t>
            </a:r>
            <a:r>
              <a:rPr lang="ko-KR" altLang="en-US" dirty="0"/>
              <a:t> </a:t>
            </a:r>
            <a:r>
              <a:rPr lang="ko-KR" altLang="en-US" dirty="0" err="1"/>
              <a:t>apt-transport-https</a:t>
            </a:r>
            <a:endParaRPr lang="en-US" altLang="ko-KR" dirty="0"/>
          </a:p>
          <a:p>
            <a:r>
              <a:rPr lang="en-US" altLang="ko-KR" dirty="0"/>
              <a:t>&gt; </a:t>
            </a:r>
            <a:r>
              <a:rPr lang="ko-KR" altLang="en-US" dirty="0" err="1"/>
              <a:t>apt-transport-https</a:t>
            </a:r>
            <a:r>
              <a:rPr lang="ko-KR" altLang="en-US" dirty="0"/>
              <a:t> 설치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018F8C-6C83-45EC-AA38-FD5F67C4C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473" y="1514027"/>
            <a:ext cx="8960413" cy="302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7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ELK Stack Install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1-1-2. Elasticsearch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설치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98ED1D2-B12C-48AD-9433-EBC785C12433}"/>
              </a:ext>
            </a:extLst>
          </p:cNvPr>
          <p:cNvSpPr/>
          <p:nvPr/>
        </p:nvSpPr>
        <p:spPr>
          <a:xfrm>
            <a:off x="1418909" y="2085809"/>
            <a:ext cx="103347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$ </a:t>
            </a:r>
            <a:r>
              <a:rPr lang="ko-KR" altLang="en-US" dirty="0" err="1"/>
              <a:t>echo</a:t>
            </a:r>
            <a:r>
              <a:rPr lang="ko-KR" altLang="en-US" dirty="0"/>
              <a:t> "</a:t>
            </a:r>
            <a:r>
              <a:rPr lang="ko-KR" altLang="en-US" dirty="0" err="1"/>
              <a:t>deb</a:t>
            </a:r>
            <a:r>
              <a:rPr lang="ko-KR" altLang="en-US" dirty="0"/>
              <a:t> https://artifacts.elastic.co/packages/7.x/apt </a:t>
            </a:r>
            <a:r>
              <a:rPr lang="ko-KR" altLang="en-US" dirty="0" err="1"/>
              <a:t>stable</a:t>
            </a:r>
            <a:r>
              <a:rPr lang="ko-KR" altLang="en-US" dirty="0"/>
              <a:t> </a:t>
            </a:r>
            <a:r>
              <a:rPr lang="ko-KR" altLang="en-US" dirty="0" err="1"/>
              <a:t>main</a:t>
            </a:r>
            <a:r>
              <a:rPr lang="ko-KR" altLang="en-US" dirty="0"/>
              <a:t>" | </a:t>
            </a:r>
            <a:r>
              <a:rPr lang="ko-KR" altLang="en-US" dirty="0" err="1"/>
              <a:t>sudo</a:t>
            </a:r>
            <a:r>
              <a:rPr lang="ko-KR" altLang="en-US" dirty="0"/>
              <a:t> </a:t>
            </a:r>
            <a:r>
              <a:rPr lang="ko-KR" altLang="en-US" dirty="0" err="1"/>
              <a:t>tee</a:t>
            </a:r>
            <a:r>
              <a:rPr lang="ko-KR" altLang="en-US" dirty="0"/>
              <a:t> -</a:t>
            </a:r>
            <a:r>
              <a:rPr lang="ko-KR" altLang="en-US" dirty="0" err="1"/>
              <a:t>a</a:t>
            </a:r>
            <a:r>
              <a:rPr lang="ko-KR" altLang="en-US" dirty="0"/>
              <a:t>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apt</a:t>
            </a:r>
            <a:r>
              <a:rPr lang="ko-KR" altLang="en-US" dirty="0"/>
              <a:t>/</a:t>
            </a:r>
            <a:r>
              <a:rPr lang="ko-KR" altLang="en-US" dirty="0" err="1"/>
              <a:t>sources.list.d</a:t>
            </a:r>
            <a:r>
              <a:rPr lang="ko-KR" altLang="en-US" dirty="0"/>
              <a:t>/elastic-7.x.list</a:t>
            </a:r>
            <a:endParaRPr lang="en-US" altLang="ko-KR" dirty="0"/>
          </a:p>
          <a:p>
            <a:r>
              <a:rPr lang="en-US" altLang="ko-KR" dirty="0"/>
              <a:t>&gt;</a:t>
            </a:r>
            <a:r>
              <a:rPr lang="en-US" altLang="ko-KR" dirty="0" err="1"/>
              <a:t>elasticsearch</a:t>
            </a:r>
            <a:r>
              <a:rPr lang="ko-KR" altLang="en-US" dirty="0"/>
              <a:t>의 업데이트 파일 확인</a:t>
            </a:r>
            <a:endParaRPr lang="en-US" altLang="ko-KR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90425CC-82C0-43BB-A3FA-57DFBE2F9FF8}"/>
              </a:ext>
            </a:extLst>
          </p:cNvPr>
          <p:cNvSpPr/>
          <p:nvPr/>
        </p:nvSpPr>
        <p:spPr>
          <a:xfrm>
            <a:off x="1418909" y="5179521"/>
            <a:ext cx="9267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$ </a:t>
            </a:r>
            <a:r>
              <a:rPr lang="ko-KR" altLang="en-US" dirty="0" err="1"/>
              <a:t>sudo</a:t>
            </a:r>
            <a:r>
              <a:rPr lang="ko-KR" altLang="en-US" dirty="0"/>
              <a:t> </a:t>
            </a:r>
            <a:r>
              <a:rPr lang="ko-KR" altLang="en-US" dirty="0" err="1"/>
              <a:t>apt-get</a:t>
            </a:r>
            <a:r>
              <a:rPr lang="ko-KR" altLang="en-US" dirty="0"/>
              <a:t> </a:t>
            </a:r>
            <a:r>
              <a:rPr lang="ko-KR" altLang="en-US" dirty="0" err="1"/>
              <a:t>update</a:t>
            </a:r>
            <a:r>
              <a:rPr lang="ko-KR" altLang="en-US" dirty="0"/>
              <a:t> &amp;&amp; </a:t>
            </a:r>
            <a:r>
              <a:rPr lang="ko-KR" altLang="en-US" dirty="0" err="1"/>
              <a:t>sudo</a:t>
            </a:r>
            <a:r>
              <a:rPr lang="ko-KR" altLang="en-US" dirty="0"/>
              <a:t> </a:t>
            </a:r>
            <a:r>
              <a:rPr lang="ko-KR" altLang="en-US" dirty="0" err="1"/>
              <a:t>apt-get</a:t>
            </a:r>
            <a:r>
              <a:rPr lang="ko-KR" altLang="en-US" dirty="0"/>
              <a:t> </a:t>
            </a:r>
            <a:r>
              <a:rPr lang="ko-KR" altLang="en-US" dirty="0" err="1"/>
              <a:t>install</a:t>
            </a:r>
            <a:r>
              <a:rPr lang="ko-KR" altLang="en-US" dirty="0"/>
              <a:t> </a:t>
            </a:r>
            <a:r>
              <a:rPr lang="ko-KR" altLang="en-US" dirty="0" err="1"/>
              <a:t>elasticsearch</a:t>
            </a:r>
            <a:endParaRPr lang="en-US" altLang="ko-KR" dirty="0"/>
          </a:p>
          <a:p>
            <a:r>
              <a:rPr lang="en-US" altLang="ko-KR" dirty="0"/>
              <a:t>&gt;</a:t>
            </a:r>
            <a:r>
              <a:rPr lang="en-US" altLang="ko-KR" dirty="0" err="1"/>
              <a:t>elasticsearch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FF50D0-96DC-4DF8-B0C2-A4C984FD1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534" y="1594137"/>
            <a:ext cx="10334722" cy="3281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419CE3-73B1-4976-8272-85C1D0651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619" y="3216364"/>
            <a:ext cx="8432507" cy="18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03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ELK Stack Install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1-2. </a:t>
              </a:r>
              <a:r>
                <a:rPr lang="en-US" altLang="ko-KR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Elasticsearch.yml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파일 수정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&amp;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실행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948DDAF-3033-4BA5-BE3E-ACC92E25C8F6}"/>
              </a:ext>
            </a:extLst>
          </p:cNvPr>
          <p:cNvSpPr/>
          <p:nvPr/>
        </p:nvSpPr>
        <p:spPr>
          <a:xfrm>
            <a:off x="1213009" y="1567934"/>
            <a:ext cx="44709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$ </a:t>
            </a:r>
            <a:r>
              <a:rPr lang="ko-KR" altLang="en-US" dirty="0" err="1"/>
              <a:t>sudo</a:t>
            </a:r>
            <a:r>
              <a:rPr lang="ko-KR" altLang="en-US" dirty="0"/>
              <a:t> </a:t>
            </a:r>
            <a:r>
              <a:rPr lang="ko-KR" altLang="en-US" dirty="0" err="1"/>
              <a:t>su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ko-KR" altLang="en-US" dirty="0" err="1"/>
              <a:t>vim</a:t>
            </a:r>
            <a:r>
              <a:rPr lang="ko-KR" altLang="en-US" dirty="0"/>
              <a:t> /</a:t>
            </a:r>
            <a:r>
              <a:rPr lang="ko-KR" altLang="en-US" dirty="0" err="1"/>
              <a:t>etc</a:t>
            </a:r>
            <a:r>
              <a:rPr lang="ko-KR" altLang="en-US" dirty="0"/>
              <a:t>/</a:t>
            </a:r>
            <a:r>
              <a:rPr lang="ko-KR" altLang="en-US" dirty="0" err="1"/>
              <a:t>elasticsearch</a:t>
            </a:r>
            <a:r>
              <a:rPr lang="ko-KR" altLang="en-US" dirty="0"/>
              <a:t>/</a:t>
            </a:r>
            <a:r>
              <a:rPr lang="ko-KR" altLang="en-US" dirty="0" err="1"/>
              <a:t>elasticsearch.yml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6A5AFDF-ABAE-49C0-ADE6-0D39B6277230}"/>
              </a:ext>
            </a:extLst>
          </p:cNvPr>
          <p:cNvSpPr/>
          <p:nvPr/>
        </p:nvSpPr>
        <p:spPr>
          <a:xfrm>
            <a:off x="1308942" y="449614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------network-------</a:t>
            </a:r>
          </a:p>
          <a:p>
            <a:r>
              <a:rPr lang="ko-KR" altLang="en-US" dirty="0" err="1"/>
              <a:t>network.host</a:t>
            </a:r>
            <a:r>
              <a:rPr lang="ko-KR" altLang="en-US" dirty="0"/>
              <a:t> : "</a:t>
            </a:r>
            <a:r>
              <a:rPr lang="ko-KR" altLang="en-US" dirty="0" err="1"/>
              <a:t>localhost</a:t>
            </a:r>
            <a:r>
              <a:rPr lang="ko-KR" altLang="en-US" dirty="0"/>
              <a:t>“</a:t>
            </a:r>
            <a:endParaRPr lang="en-US" altLang="ko-KR" dirty="0"/>
          </a:p>
          <a:p>
            <a:r>
              <a:rPr lang="ko-KR" altLang="en-US" dirty="0" err="1"/>
              <a:t>http.port</a:t>
            </a:r>
            <a:r>
              <a:rPr lang="ko-KR" altLang="en-US" dirty="0"/>
              <a:t> : 9200</a:t>
            </a:r>
            <a:endParaRPr lang="en-US" altLang="ko-KR" dirty="0"/>
          </a:p>
          <a:p>
            <a:r>
              <a:rPr lang="ko-KR" altLang="en-US" dirty="0" err="1"/>
              <a:t>cluster.initial_master_nodes</a:t>
            </a:r>
            <a:r>
              <a:rPr lang="ko-KR" altLang="en-US" dirty="0"/>
              <a:t> : [ "&lt;</a:t>
            </a:r>
            <a:r>
              <a:rPr lang="ko-KR" altLang="en-US" dirty="0" err="1"/>
              <a:t>PrivateIP</a:t>
            </a:r>
            <a:r>
              <a:rPr lang="ko-KR" altLang="en-US" dirty="0"/>
              <a:t>"]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B51282-732A-400A-9E5F-74E483AD3A69}"/>
              </a:ext>
            </a:extLst>
          </p:cNvPr>
          <p:cNvSpPr/>
          <p:nvPr/>
        </p:nvSpPr>
        <p:spPr>
          <a:xfrm>
            <a:off x="1213009" y="5768578"/>
            <a:ext cx="3640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$ </a:t>
            </a:r>
            <a:r>
              <a:rPr lang="ko-KR" altLang="en-US" dirty="0" err="1"/>
              <a:t>sudo</a:t>
            </a:r>
            <a:r>
              <a:rPr lang="ko-KR" altLang="en-US" dirty="0"/>
              <a:t> </a:t>
            </a:r>
            <a:r>
              <a:rPr lang="ko-KR" altLang="en-US" dirty="0" err="1"/>
              <a:t>service</a:t>
            </a:r>
            <a:r>
              <a:rPr lang="ko-KR" altLang="en-US" dirty="0"/>
              <a:t> </a:t>
            </a:r>
            <a:r>
              <a:rPr lang="ko-KR" altLang="en-US" dirty="0" err="1"/>
              <a:t>elasticsearch</a:t>
            </a:r>
            <a:r>
              <a:rPr lang="ko-KR" altLang="en-US" dirty="0"/>
              <a:t> </a:t>
            </a:r>
            <a:r>
              <a:rPr lang="ko-KR" altLang="en-US" dirty="0" err="1"/>
              <a:t>start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8BE0B6-112C-439C-ACF1-CC32EB677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942" y="2336028"/>
            <a:ext cx="78295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9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81563" y="678079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ELK Stack Install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2. Logstash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설치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&amp;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실행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FC262-4D96-4B86-B338-86DB84DC2D99}"/>
              </a:ext>
            </a:extLst>
          </p:cNvPr>
          <p:cNvSpPr/>
          <p:nvPr/>
        </p:nvSpPr>
        <p:spPr>
          <a:xfrm>
            <a:off x="8176034" y="1938934"/>
            <a:ext cx="3576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$ </a:t>
            </a:r>
            <a:r>
              <a:rPr lang="ko-KR" altLang="en-US" dirty="0" err="1"/>
              <a:t>sudo</a:t>
            </a:r>
            <a:r>
              <a:rPr lang="ko-KR" altLang="en-US" dirty="0"/>
              <a:t> </a:t>
            </a:r>
            <a:r>
              <a:rPr lang="ko-KR" altLang="en-US" dirty="0" err="1"/>
              <a:t>apt-get</a:t>
            </a:r>
            <a:r>
              <a:rPr lang="ko-KR" altLang="en-US" dirty="0"/>
              <a:t> </a:t>
            </a:r>
            <a:r>
              <a:rPr lang="ko-KR" altLang="en-US" dirty="0" err="1"/>
              <a:t>install</a:t>
            </a:r>
            <a:r>
              <a:rPr lang="ko-KR" altLang="en-US" dirty="0"/>
              <a:t> </a:t>
            </a:r>
            <a:r>
              <a:rPr lang="ko-KR" altLang="en-US" dirty="0" err="1"/>
              <a:t>default-jre</a:t>
            </a:r>
            <a:endParaRPr lang="en-US" altLang="ko-KR" dirty="0"/>
          </a:p>
          <a:p>
            <a:r>
              <a:rPr lang="en-US" altLang="ko-KR" dirty="0"/>
              <a:t>&gt;java </a:t>
            </a:r>
            <a:r>
              <a:rPr lang="ko-KR" altLang="en-US" dirty="0"/>
              <a:t>설치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D6BCE7-D3AE-48C3-9879-353675A06EF3}"/>
              </a:ext>
            </a:extLst>
          </p:cNvPr>
          <p:cNvSpPr/>
          <p:nvPr/>
        </p:nvSpPr>
        <p:spPr>
          <a:xfrm>
            <a:off x="8176034" y="3193998"/>
            <a:ext cx="18376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$ java</a:t>
            </a:r>
            <a:r>
              <a:rPr lang="ko-KR" altLang="en-US" dirty="0"/>
              <a:t> </a:t>
            </a:r>
            <a:r>
              <a:rPr lang="en-US" altLang="ko-KR" dirty="0"/>
              <a:t>-version</a:t>
            </a:r>
          </a:p>
          <a:p>
            <a:r>
              <a:rPr lang="en-US" altLang="ko-KR" dirty="0"/>
              <a:t>&gt;java </a:t>
            </a:r>
            <a:r>
              <a:rPr lang="ko-KR" altLang="en-US" dirty="0"/>
              <a:t>버전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ABCB7A-3FA0-4A8A-AA95-00165E56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118" y="1655481"/>
            <a:ext cx="6086469" cy="13255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C72360-4E63-4C9F-909F-8A1E3711B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118" y="3271416"/>
            <a:ext cx="6086469" cy="61495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5F53D36-FB19-4312-9648-62A8D2FC3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118" y="4206798"/>
            <a:ext cx="6086469" cy="133855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C84335-1345-4262-95CD-B43C3531B6F5}"/>
              </a:ext>
            </a:extLst>
          </p:cNvPr>
          <p:cNvSpPr/>
          <p:nvPr/>
        </p:nvSpPr>
        <p:spPr>
          <a:xfrm>
            <a:off x="8176034" y="4552907"/>
            <a:ext cx="33769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$ </a:t>
            </a:r>
            <a:r>
              <a:rPr lang="ko-KR" altLang="en-US" dirty="0" err="1"/>
              <a:t>sudo</a:t>
            </a:r>
            <a:r>
              <a:rPr lang="ko-KR" altLang="en-US" dirty="0"/>
              <a:t> </a:t>
            </a:r>
            <a:r>
              <a:rPr lang="ko-KR" altLang="en-US" dirty="0" err="1"/>
              <a:t>apt-get</a:t>
            </a:r>
            <a:r>
              <a:rPr lang="ko-KR" altLang="en-US" dirty="0"/>
              <a:t> </a:t>
            </a:r>
            <a:r>
              <a:rPr lang="ko-KR" altLang="en-US" dirty="0" err="1"/>
              <a:t>install</a:t>
            </a:r>
            <a:r>
              <a:rPr lang="ko-KR" altLang="en-US" dirty="0"/>
              <a:t> </a:t>
            </a:r>
            <a:r>
              <a:rPr lang="ko-KR" altLang="en-US" dirty="0" err="1"/>
              <a:t>logstash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service </a:t>
            </a:r>
            <a:r>
              <a:rPr lang="en-US" altLang="ko-KR" dirty="0" err="1"/>
              <a:t>logstash</a:t>
            </a:r>
            <a:r>
              <a:rPr lang="en-US" altLang="ko-KR" dirty="0"/>
              <a:t> start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886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87057" y="862154"/>
            <a:ext cx="9777579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5" y="0"/>
            <a:ext cx="4606492" cy="107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IOT HUB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생성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B9BD5"/>
                </a:solidFill>
              </a:rPr>
              <a:t>Azure Resources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AD53B5-7697-46D6-B9A6-6D242A8AC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669" y="1309076"/>
            <a:ext cx="2905125" cy="22764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AA55C3A-77CC-40C4-A6D5-F79175AD8C0E}"/>
              </a:ext>
            </a:extLst>
          </p:cNvPr>
          <p:cNvSpPr/>
          <p:nvPr/>
        </p:nvSpPr>
        <p:spPr>
          <a:xfrm>
            <a:off x="3649445" y="2805954"/>
            <a:ext cx="1004047" cy="37651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C7A41D-14C7-4746-BAB6-692452216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849" y="1381125"/>
            <a:ext cx="5542964" cy="2047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3296E3-8F68-4CF6-A399-C89A7152715D}"/>
              </a:ext>
            </a:extLst>
          </p:cNvPr>
          <p:cNvSpPr txBox="1"/>
          <p:nvPr/>
        </p:nvSpPr>
        <p:spPr>
          <a:xfrm>
            <a:off x="5592849" y="3523187"/>
            <a:ext cx="4908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※ </a:t>
            </a:r>
            <a:r>
              <a:rPr lang="ko-KR" altLang="en-US" sz="1400" b="1" dirty="0">
                <a:solidFill>
                  <a:srgbClr val="FF0000"/>
                </a:solidFill>
              </a:rPr>
              <a:t>생성하는 리소스들 지역은 동일하게 </a:t>
            </a:r>
            <a:r>
              <a:rPr lang="en-US" altLang="ko-KR" sz="1400" b="1" dirty="0">
                <a:solidFill>
                  <a:srgbClr val="FF0000"/>
                </a:solidFill>
              </a:rPr>
              <a:t>/ HUB</a:t>
            </a:r>
            <a:r>
              <a:rPr lang="ko-KR" altLang="en-US" sz="1400" b="1" dirty="0">
                <a:solidFill>
                  <a:srgbClr val="FF0000"/>
                </a:solidFill>
              </a:rPr>
              <a:t>이름은 중복</a:t>
            </a:r>
            <a:r>
              <a:rPr lang="en-US" altLang="ko-KR" sz="1400" b="1" dirty="0">
                <a:solidFill>
                  <a:srgbClr val="FF0000"/>
                </a:solidFill>
              </a:rPr>
              <a:t>X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995647-3E5F-47B0-9E71-17DB47540DBC}"/>
              </a:ext>
            </a:extLst>
          </p:cNvPr>
          <p:cNvSpPr txBox="1"/>
          <p:nvPr/>
        </p:nvSpPr>
        <p:spPr>
          <a:xfrm>
            <a:off x="3256209" y="5364258"/>
            <a:ext cx="670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Arduino </a:t>
            </a:r>
            <a:r>
              <a:rPr lang="ko-KR" altLang="en-US" b="1" dirty="0"/>
              <a:t>미세먼지 센서에서 보내는 데이터를 받기 위해 생성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35975B-55DC-4810-9C38-7720EFAED063}"/>
              </a:ext>
            </a:extLst>
          </p:cNvPr>
          <p:cNvSpPr/>
          <p:nvPr/>
        </p:nvSpPr>
        <p:spPr>
          <a:xfrm>
            <a:off x="8507772" y="2568281"/>
            <a:ext cx="1004047" cy="37651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0919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172890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ELK Stack Install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3. Kibana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설치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19AE39-EB93-40BE-AE9B-A8F829D53979}"/>
              </a:ext>
            </a:extLst>
          </p:cNvPr>
          <p:cNvSpPr/>
          <p:nvPr/>
        </p:nvSpPr>
        <p:spPr>
          <a:xfrm>
            <a:off x="7150593" y="1974077"/>
            <a:ext cx="3192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$ </a:t>
            </a:r>
            <a:r>
              <a:rPr lang="ko-KR" altLang="en-US" dirty="0" err="1"/>
              <a:t>sudo</a:t>
            </a:r>
            <a:r>
              <a:rPr lang="ko-KR" altLang="en-US" dirty="0"/>
              <a:t> </a:t>
            </a:r>
            <a:r>
              <a:rPr lang="ko-KR" altLang="en-US" dirty="0" err="1"/>
              <a:t>apt-get</a:t>
            </a:r>
            <a:r>
              <a:rPr lang="ko-KR" altLang="en-US" dirty="0"/>
              <a:t> </a:t>
            </a:r>
            <a:r>
              <a:rPr lang="ko-KR" altLang="en-US" dirty="0" err="1"/>
              <a:t>install</a:t>
            </a:r>
            <a:r>
              <a:rPr lang="ko-KR" altLang="en-US" dirty="0"/>
              <a:t> </a:t>
            </a:r>
            <a:r>
              <a:rPr lang="ko-KR" altLang="en-US" dirty="0" err="1"/>
              <a:t>kibana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7DE737-4A98-4EBA-A5C1-C2680571E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92" y="1592686"/>
            <a:ext cx="5181092" cy="113211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A21229-1508-4089-BD96-AAF30569ED3D}"/>
              </a:ext>
            </a:extLst>
          </p:cNvPr>
          <p:cNvSpPr/>
          <p:nvPr/>
        </p:nvSpPr>
        <p:spPr>
          <a:xfrm>
            <a:off x="1521619" y="4763546"/>
            <a:ext cx="50737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line 2 : </a:t>
            </a:r>
            <a:r>
              <a:rPr lang="ko-KR" altLang="en-US" dirty="0" err="1"/>
              <a:t>server.port</a:t>
            </a:r>
            <a:r>
              <a:rPr lang="ko-KR" altLang="en-US" dirty="0"/>
              <a:t>: 5601</a:t>
            </a:r>
            <a:endParaRPr lang="en-US" altLang="ko-KR" dirty="0"/>
          </a:p>
          <a:p>
            <a:r>
              <a:rPr lang="en-US" altLang="ko-KR" dirty="0"/>
              <a:t>line 7 : </a:t>
            </a:r>
            <a:r>
              <a:rPr lang="en-US" altLang="ko-KR" dirty="0" err="1"/>
              <a:t>serverhost</a:t>
            </a:r>
            <a:r>
              <a:rPr lang="en-US" altLang="ko-KR" dirty="0"/>
              <a:t>: “0.0.0.0”</a:t>
            </a:r>
          </a:p>
          <a:p>
            <a:r>
              <a:rPr lang="en-US" altLang="ko-KR" dirty="0"/>
              <a:t>line 28 : </a:t>
            </a:r>
            <a:r>
              <a:rPr lang="ko-KR" altLang="en-US" dirty="0" err="1"/>
              <a:t>elasticsearch.url</a:t>
            </a:r>
            <a:r>
              <a:rPr lang="ko-KR" altLang="en-US" dirty="0"/>
              <a:t>: </a:t>
            </a:r>
            <a:r>
              <a:rPr lang="ko-KR" altLang="en-US" dirty="0">
                <a:hlinkClick r:id="rId4"/>
              </a:rPr>
              <a:t>http://localhost:9200</a:t>
            </a:r>
            <a:endParaRPr lang="en-US" altLang="ko-KR" dirty="0"/>
          </a:p>
          <a:p>
            <a:r>
              <a:rPr lang="en-US" altLang="ko-KR" dirty="0"/>
              <a:t>&gt;</a:t>
            </a:r>
            <a:r>
              <a:rPr lang="en-US" altLang="ko-KR" dirty="0" err="1"/>
              <a:t>kibana.yml</a:t>
            </a:r>
            <a:r>
              <a:rPr lang="en-US" altLang="ko-KR" dirty="0"/>
              <a:t> </a:t>
            </a:r>
            <a:r>
              <a:rPr lang="ko-KR" altLang="en-US" dirty="0"/>
              <a:t>주석해제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104B93-A0DA-4DE6-96E8-9D855A017BF1}"/>
              </a:ext>
            </a:extLst>
          </p:cNvPr>
          <p:cNvSpPr/>
          <p:nvPr/>
        </p:nvSpPr>
        <p:spPr>
          <a:xfrm>
            <a:off x="1308942" y="5914243"/>
            <a:ext cx="3013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$ </a:t>
            </a:r>
            <a:r>
              <a:rPr lang="ko-KR" altLang="en-US" dirty="0" err="1"/>
              <a:t>sudo</a:t>
            </a:r>
            <a:r>
              <a:rPr lang="ko-KR" altLang="en-US" dirty="0"/>
              <a:t> </a:t>
            </a:r>
            <a:r>
              <a:rPr lang="ko-KR" altLang="en-US" dirty="0" err="1"/>
              <a:t>service</a:t>
            </a:r>
            <a:r>
              <a:rPr lang="ko-KR" altLang="en-US" dirty="0"/>
              <a:t> </a:t>
            </a:r>
            <a:r>
              <a:rPr lang="ko-KR" altLang="en-US" dirty="0" err="1"/>
              <a:t>kibana</a:t>
            </a:r>
            <a:r>
              <a:rPr lang="ko-KR" altLang="en-US" dirty="0"/>
              <a:t> </a:t>
            </a:r>
            <a:r>
              <a:rPr lang="ko-KR" altLang="en-US" dirty="0" err="1"/>
              <a:t>start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C4704B-7CDD-494A-B4CE-B2402CA30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192" y="2913320"/>
            <a:ext cx="8573997" cy="10784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FF4283-BCD4-4271-B7AC-2D4C1EB82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192" y="4189723"/>
            <a:ext cx="71437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33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ELK Stack Install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4. </a:t>
              </a:r>
              <a:r>
                <a:rPr lang="en-US" altLang="ko-KR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Metricbeat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설치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447103-66A7-4FD1-8EF8-7BC9987E4FCF}"/>
              </a:ext>
            </a:extLst>
          </p:cNvPr>
          <p:cNvSpPr/>
          <p:nvPr/>
        </p:nvSpPr>
        <p:spPr>
          <a:xfrm>
            <a:off x="1308942" y="3496672"/>
            <a:ext cx="3627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$ </a:t>
            </a:r>
            <a:r>
              <a:rPr lang="ko-KR" altLang="en-US" dirty="0" err="1"/>
              <a:t>sudo</a:t>
            </a:r>
            <a:r>
              <a:rPr lang="ko-KR" altLang="en-US" dirty="0"/>
              <a:t> </a:t>
            </a:r>
            <a:r>
              <a:rPr lang="ko-KR" altLang="en-US" dirty="0" err="1"/>
              <a:t>apt-get</a:t>
            </a:r>
            <a:r>
              <a:rPr lang="ko-KR" altLang="en-US" dirty="0"/>
              <a:t> </a:t>
            </a:r>
            <a:r>
              <a:rPr lang="ko-KR" altLang="en-US" dirty="0" err="1"/>
              <a:t>install</a:t>
            </a:r>
            <a:r>
              <a:rPr lang="ko-KR" altLang="en-US" dirty="0"/>
              <a:t> </a:t>
            </a:r>
            <a:r>
              <a:rPr lang="ko-KR" altLang="en-US" dirty="0" err="1"/>
              <a:t>metricbeat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66466B-B616-439A-A918-C4CDE1EAC584}"/>
              </a:ext>
            </a:extLst>
          </p:cNvPr>
          <p:cNvSpPr/>
          <p:nvPr/>
        </p:nvSpPr>
        <p:spPr>
          <a:xfrm>
            <a:off x="1308942" y="3815825"/>
            <a:ext cx="3447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$ </a:t>
            </a:r>
            <a:r>
              <a:rPr lang="ko-KR" altLang="en-US" dirty="0" err="1"/>
              <a:t>sudo</a:t>
            </a:r>
            <a:r>
              <a:rPr lang="ko-KR" altLang="en-US" dirty="0"/>
              <a:t> </a:t>
            </a:r>
            <a:r>
              <a:rPr lang="ko-KR" altLang="en-US" dirty="0" err="1"/>
              <a:t>service</a:t>
            </a:r>
            <a:r>
              <a:rPr lang="ko-KR" altLang="en-US" dirty="0"/>
              <a:t> </a:t>
            </a:r>
            <a:r>
              <a:rPr lang="ko-KR" altLang="en-US" dirty="0" err="1"/>
              <a:t>metricbeat</a:t>
            </a:r>
            <a:r>
              <a:rPr lang="ko-KR" altLang="en-US" dirty="0"/>
              <a:t> </a:t>
            </a:r>
            <a:r>
              <a:rPr lang="ko-KR" altLang="en-US" dirty="0" err="1"/>
              <a:t>start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649B79-1A1E-46E1-90B9-0D7BF100E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10" y="1590675"/>
            <a:ext cx="7667625" cy="1838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6D8920-C479-4B1C-8EB2-9C16EF309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817" y="4179246"/>
            <a:ext cx="5506211" cy="2008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CE9919-192E-479B-9C20-E9B9027B0DF4}"/>
              </a:ext>
            </a:extLst>
          </p:cNvPr>
          <p:cNvSpPr txBox="1"/>
          <p:nvPr/>
        </p:nvSpPr>
        <p:spPr>
          <a:xfrm>
            <a:off x="7071918" y="4999046"/>
            <a:ext cx="418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$ curl ‘localhost:9200/_cat/</a:t>
            </a:r>
            <a:r>
              <a:rPr lang="en-US" altLang="ko-KR" dirty="0" err="1"/>
              <a:t>indices?v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145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ELK Stack Install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5. </a:t>
              </a:r>
              <a:r>
                <a:rPr lang="en-US" altLang="ko-KR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FileBeat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설치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1668FC-CE2E-48BC-8686-1DC91AB4A776}"/>
              </a:ext>
            </a:extLst>
          </p:cNvPr>
          <p:cNvSpPr/>
          <p:nvPr/>
        </p:nvSpPr>
        <p:spPr>
          <a:xfrm>
            <a:off x="2544324" y="4625132"/>
            <a:ext cx="3286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Spoqa Han Sans"/>
              </a:rPr>
              <a:t>$ </a:t>
            </a:r>
            <a:r>
              <a:rPr lang="en-US" altLang="ko-KR" dirty="0" err="1">
                <a:latin typeface="Spoqa Han Sans"/>
              </a:rPr>
              <a:t>sudo</a:t>
            </a:r>
            <a:r>
              <a:rPr lang="en-US" altLang="ko-KR" dirty="0">
                <a:latin typeface="Spoqa Han Sans"/>
              </a:rPr>
              <a:t> apt-get install </a:t>
            </a:r>
            <a:r>
              <a:rPr lang="en-US" altLang="ko-KR" dirty="0" err="1">
                <a:latin typeface="Spoqa Han Sans"/>
              </a:rPr>
              <a:t>filebeat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C4E29B-2ABB-4EFB-8258-43283AE88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324" y="2734126"/>
            <a:ext cx="7591425" cy="1619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8E6E5-9864-4A32-BB0F-E0E9B0E49245}"/>
              </a:ext>
            </a:extLst>
          </p:cNvPr>
          <p:cNvSpPr txBox="1"/>
          <p:nvPr/>
        </p:nvSpPr>
        <p:spPr>
          <a:xfrm>
            <a:off x="2822152" y="5154678"/>
            <a:ext cx="601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Input</a:t>
            </a:r>
            <a:r>
              <a:rPr lang="ko-KR" altLang="en-US" dirty="0"/>
              <a:t>과 </a:t>
            </a:r>
            <a:r>
              <a:rPr lang="en-US" altLang="ko-KR" dirty="0"/>
              <a:t>Output </a:t>
            </a:r>
            <a:r>
              <a:rPr lang="ko-KR" altLang="en-US" dirty="0"/>
              <a:t>설정은 </a:t>
            </a:r>
            <a:r>
              <a:rPr lang="en-US" altLang="ko-KR" dirty="0" err="1"/>
              <a:t>kibana</a:t>
            </a:r>
            <a:r>
              <a:rPr lang="en-US" altLang="ko-KR" dirty="0"/>
              <a:t> web</a:t>
            </a:r>
            <a:r>
              <a:rPr lang="ko-KR" altLang="en-US" dirty="0"/>
              <a:t>에서 설정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5333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ELK Stack </a:t>
                </a:r>
                <a:r>
                  <a:rPr lang="ko-KR" altLang="en-US" sz="1600" b="1" dirty="0">
                    <a:solidFill>
                      <a:srgbClr val="5B9BD5"/>
                    </a:solidFill>
                  </a:rPr>
                  <a:t>운용</a:t>
                </a:r>
                <a:r>
                  <a:rPr lang="en-US" altLang="ko-KR" sz="1600" b="1" dirty="0">
                    <a:solidFill>
                      <a:srgbClr val="5B9BD5"/>
                    </a:solidFill>
                  </a:rPr>
                  <a:t>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6. X-Pack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을 이용해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Kibana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보안 설정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CAF048-5160-4F21-80C5-A7C4B2C98F50}"/>
              </a:ext>
            </a:extLst>
          </p:cNvPr>
          <p:cNvSpPr txBox="1"/>
          <p:nvPr/>
        </p:nvSpPr>
        <p:spPr>
          <a:xfrm>
            <a:off x="1721644" y="1517717"/>
            <a:ext cx="6679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Elasticsearch 7.1v </a:t>
            </a:r>
            <a:r>
              <a:rPr lang="ko-KR" altLang="en-US" dirty="0"/>
              <a:t>이후로는 </a:t>
            </a:r>
            <a:r>
              <a:rPr lang="en-US" altLang="ko-KR" dirty="0"/>
              <a:t>X-Pack</a:t>
            </a:r>
            <a:r>
              <a:rPr lang="ko-KR" altLang="en-US" dirty="0"/>
              <a:t>이 기본 설치되지만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평가판</a:t>
            </a:r>
            <a:r>
              <a:rPr lang="ko-KR" altLang="en-US" dirty="0"/>
              <a:t> 계정 권한을 받아야합니다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(management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license</a:t>
            </a:r>
            <a:r>
              <a:rPr lang="ko-KR" altLang="en-US" dirty="0"/>
              <a:t> </a:t>
            </a:r>
            <a:r>
              <a:rPr lang="en-US" altLang="ko-KR" dirty="0"/>
              <a:t>managements)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C6869C-696F-475F-944E-02D27DBE7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056" y="4521968"/>
            <a:ext cx="7172325" cy="1476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A8DEEE-3417-4019-9C38-7A8A5647E0DC}"/>
              </a:ext>
            </a:extLst>
          </p:cNvPr>
          <p:cNvSpPr txBox="1"/>
          <p:nvPr/>
        </p:nvSpPr>
        <p:spPr>
          <a:xfrm>
            <a:off x="6689516" y="4847985"/>
            <a:ext cx="7485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elasticsearch</a:t>
            </a:r>
            <a:r>
              <a:rPr lang="en-US" altLang="ko-KR" dirty="0"/>
              <a:t>/</a:t>
            </a:r>
            <a:r>
              <a:rPr lang="en-US" altLang="ko-KR" dirty="0" err="1"/>
              <a:t>elasticsearch.yml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en-US" altLang="ko-KR" dirty="0" err="1"/>
              <a:t>xpack.security.enabled</a:t>
            </a:r>
            <a:r>
              <a:rPr lang="en-US" altLang="ko-KR" dirty="0"/>
              <a:t>: true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xpack.security.transport.ssl.enable</a:t>
            </a:r>
            <a:r>
              <a:rPr lang="en-US" altLang="ko-KR" dirty="0"/>
              <a:t>: true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40B11C-3940-4266-9306-19BD4A8FF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056" y="2635731"/>
            <a:ext cx="7172325" cy="218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80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ELK Stack </a:t>
                </a:r>
                <a:r>
                  <a:rPr lang="ko-KR" altLang="en-US" sz="1600" b="1" dirty="0">
                    <a:solidFill>
                      <a:srgbClr val="5B9BD5"/>
                    </a:solidFill>
                  </a:rPr>
                  <a:t>운용</a:t>
                </a:r>
                <a:r>
                  <a:rPr lang="en-US" altLang="ko-KR" sz="1600" b="1" dirty="0">
                    <a:solidFill>
                      <a:srgbClr val="5B9BD5"/>
                    </a:solidFill>
                  </a:rPr>
                  <a:t>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6. X-Pack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을 이용해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Kibana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보안 설정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3C6869C-696F-475F-944E-02D27DBE7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620" y="1758230"/>
            <a:ext cx="6203484" cy="1276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A8DEEE-3417-4019-9C38-7A8A5647E0DC}"/>
              </a:ext>
            </a:extLst>
          </p:cNvPr>
          <p:cNvSpPr txBox="1"/>
          <p:nvPr/>
        </p:nvSpPr>
        <p:spPr>
          <a:xfrm>
            <a:off x="1521619" y="3048314"/>
            <a:ext cx="7201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elasticsearch</a:t>
            </a:r>
            <a:r>
              <a:rPr lang="en-US" altLang="ko-KR" dirty="0"/>
              <a:t>/</a:t>
            </a:r>
            <a:r>
              <a:rPr lang="en-US" altLang="ko-KR" dirty="0" err="1"/>
              <a:t>elasticsearch.yml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하단에 추가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en-US" altLang="ko-KR" dirty="0" err="1"/>
              <a:t>xpack.security.enabled</a:t>
            </a:r>
            <a:r>
              <a:rPr lang="en-US" altLang="ko-KR" dirty="0"/>
              <a:t>: true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xpack.security.transport.ssl.enable</a:t>
            </a:r>
            <a:r>
              <a:rPr lang="en-US" altLang="ko-KR" dirty="0"/>
              <a:t>: true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423897-C5A3-471D-BEAA-D623EB59D7B8}"/>
              </a:ext>
            </a:extLst>
          </p:cNvPr>
          <p:cNvSpPr/>
          <p:nvPr/>
        </p:nvSpPr>
        <p:spPr>
          <a:xfrm>
            <a:off x="1521619" y="4245905"/>
            <a:ext cx="83031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+mj-lt"/>
              </a:rPr>
              <a:t>$ </a:t>
            </a:r>
            <a:r>
              <a:rPr lang="en-US" altLang="ko-KR" dirty="0" err="1">
                <a:solidFill>
                  <a:srgbClr val="000000"/>
                </a:solidFill>
                <a:latin typeface="+mj-lt"/>
              </a:rPr>
              <a:t>sudo</a:t>
            </a:r>
            <a:r>
              <a:rPr lang="en-US" altLang="ko-KR" dirty="0">
                <a:solidFill>
                  <a:srgbClr val="000000"/>
                </a:solidFill>
                <a:latin typeface="+mj-lt"/>
              </a:rPr>
              <a:t> /</a:t>
            </a:r>
            <a:r>
              <a:rPr lang="en-US" altLang="ko-KR" dirty="0" err="1">
                <a:solidFill>
                  <a:srgbClr val="000000"/>
                </a:solidFill>
                <a:latin typeface="+mj-lt"/>
              </a:rPr>
              <a:t>etc</a:t>
            </a:r>
            <a:r>
              <a:rPr lang="en-US" altLang="ko-KR" dirty="0">
                <a:solidFill>
                  <a:srgbClr val="000000"/>
                </a:solidFill>
                <a:latin typeface="+mj-lt"/>
              </a:rPr>
              <a:t>/</a:t>
            </a:r>
            <a:r>
              <a:rPr lang="en-US" altLang="ko-KR" dirty="0" err="1">
                <a:solidFill>
                  <a:srgbClr val="000000"/>
                </a:solidFill>
                <a:latin typeface="+mj-lt"/>
              </a:rPr>
              <a:t>elasticseach</a:t>
            </a:r>
            <a:r>
              <a:rPr lang="en-US" altLang="ko-KR" dirty="0">
                <a:solidFill>
                  <a:srgbClr val="000000"/>
                </a:solidFill>
                <a:latin typeface="+mj-lt"/>
              </a:rPr>
              <a:t>/bin/</a:t>
            </a:r>
            <a:r>
              <a:rPr lang="en-US" altLang="ko-KR" dirty="0" err="1">
                <a:solidFill>
                  <a:srgbClr val="000000"/>
                </a:solidFill>
                <a:latin typeface="+mj-lt"/>
              </a:rPr>
              <a:t>elasticsearch</a:t>
            </a:r>
            <a:r>
              <a:rPr lang="en-US" altLang="ko-KR" dirty="0">
                <a:solidFill>
                  <a:srgbClr val="000000"/>
                </a:solidFill>
                <a:latin typeface="+mj-lt"/>
              </a:rPr>
              <a:t>-setup-passwords interactive</a:t>
            </a:r>
          </a:p>
          <a:p>
            <a:r>
              <a:rPr lang="ko-KR" altLang="en-US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+mj-lt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+mj-lt"/>
              </a:rPr>
              <a:t>이후 여러가지 권한에 대한 비밀번호 설정</a:t>
            </a:r>
            <a:endParaRPr lang="en-US" altLang="ko-KR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DE2791-5EEB-4DC8-B86C-C1CF00625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619" y="4892236"/>
            <a:ext cx="7485747" cy="103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40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ELK Stack </a:t>
                </a:r>
                <a:r>
                  <a:rPr lang="ko-KR" altLang="en-US" sz="1600" b="1" dirty="0">
                    <a:solidFill>
                      <a:srgbClr val="5B9BD5"/>
                    </a:solidFill>
                  </a:rPr>
                  <a:t>운용</a:t>
                </a:r>
                <a:r>
                  <a:rPr lang="en-US" altLang="ko-KR" sz="1600" b="1" dirty="0">
                    <a:solidFill>
                      <a:srgbClr val="5B9BD5"/>
                    </a:solidFill>
                  </a:rPr>
                  <a:t>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ELK Stack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간단한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Visualize 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3F18696-5EBA-47F6-A09C-B7415702D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56" y="1741551"/>
            <a:ext cx="9629448" cy="428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25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ELK Stack </a:t>
                </a:r>
                <a:r>
                  <a:rPr lang="ko-KR" altLang="en-US" sz="1600" b="1" dirty="0">
                    <a:solidFill>
                      <a:srgbClr val="5B9BD5"/>
                    </a:solidFill>
                  </a:rPr>
                  <a:t>운용</a:t>
                </a:r>
                <a:r>
                  <a:rPr lang="en-US" altLang="ko-KR" sz="1600" b="1" dirty="0">
                    <a:solidFill>
                      <a:srgbClr val="5B9BD5"/>
                    </a:solidFill>
                  </a:rPr>
                  <a:t>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ELK Stack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간단한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Visualize 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688722E-5B7B-4ACD-AD9C-4CC928F74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099" y="1717325"/>
            <a:ext cx="7716218" cy="442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33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ELK Stack </a:t>
                </a:r>
                <a:r>
                  <a:rPr lang="ko-KR" altLang="en-US" sz="1600" b="1" dirty="0">
                    <a:solidFill>
                      <a:srgbClr val="5B9BD5"/>
                    </a:solidFill>
                  </a:rPr>
                  <a:t>운용</a:t>
                </a:r>
                <a:r>
                  <a:rPr lang="en-US" altLang="ko-KR" sz="1600" b="1" dirty="0">
                    <a:solidFill>
                      <a:srgbClr val="5B9BD5"/>
                    </a:solidFill>
                  </a:rPr>
                  <a:t>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ELK Stack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간단한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Visualize 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1271DAA-0EF5-48D1-88C8-367CEF1E7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196" y="1557536"/>
            <a:ext cx="8626967" cy="46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949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ELK Stack </a:t>
                </a:r>
                <a:r>
                  <a:rPr lang="ko-KR" altLang="en-US" sz="1600" b="1" dirty="0">
                    <a:solidFill>
                      <a:srgbClr val="5B9BD5"/>
                    </a:solidFill>
                  </a:rPr>
                  <a:t>운용</a:t>
                </a:r>
                <a:r>
                  <a:rPr lang="en-US" altLang="ko-KR" sz="1600" b="1" dirty="0">
                    <a:solidFill>
                      <a:srgbClr val="5B9BD5"/>
                    </a:solidFill>
                  </a:rPr>
                  <a:t>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ELK Stack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간단한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Visualize 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9900C80-477E-40CC-B51A-AF007BB05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237" y="1692499"/>
            <a:ext cx="10298886" cy="437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17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ELK Stack </a:t>
                </a:r>
                <a:r>
                  <a:rPr lang="ko-KR" altLang="en-US" sz="1600" b="1" dirty="0">
                    <a:solidFill>
                      <a:srgbClr val="5B9BD5"/>
                    </a:solidFill>
                  </a:rPr>
                  <a:t>운용</a:t>
                </a:r>
                <a:r>
                  <a:rPr lang="en-US" altLang="ko-KR" sz="1600" b="1" dirty="0">
                    <a:solidFill>
                      <a:srgbClr val="5B9BD5"/>
                    </a:solidFill>
                  </a:rPr>
                  <a:t>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ELK Stack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간단한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Visualize 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B8DED63-2DC9-472B-B25C-2D03C016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82" y="1477714"/>
            <a:ext cx="8652395" cy="466019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7DC80F0B-C11A-4566-9265-D89789DC0538}"/>
              </a:ext>
            </a:extLst>
          </p:cNvPr>
          <p:cNvSpPr/>
          <p:nvPr/>
        </p:nvSpPr>
        <p:spPr>
          <a:xfrm>
            <a:off x="2254925" y="2219919"/>
            <a:ext cx="227730" cy="228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3288DF2-AAE9-456C-9540-2BEFCCE62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038" y="3187660"/>
            <a:ext cx="3610626" cy="2881430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9D4F17DD-05DA-4471-B6EB-64AC91917293}"/>
              </a:ext>
            </a:extLst>
          </p:cNvPr>
          <p:cNvSpPr/>
          <p:nvPr/>
        </p:nvSpPr>
        <p:spPr>
          <a:xfrm rot="2130925">
            <a:off x="7337577" y="3275120"/>
            <a:ext cx="617900" cy="412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59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57088" y="862154"/>
            <a:ext cx="9777579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4" y="0"/>
            <a:ext cx="4680383" cy="829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STORAGE ACCOUNT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생성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B9BD5"/>
                </a:solidFill>
              </a:rPr>
              <a:t>Azure </a:t>
            </a:r>
            <a:r>
              <a:rPr lang="en-US" altLang="ko-KR" sz="1600" b="1" dirty="0" err="1">
                <a:solidFill>
                  <a:srgbClr val="5B9BD5"/>
                </a:solidFill>
              </a:rPr>
              <a:t>Resourcs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08B0B9-7B36-4EFA-931B-BFD2A9A99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669" y="1623343"/>
            <a:ext cx="3714750" cy="23907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7B80FC-0A16-46CA-B899-EE727FD7A503}"/>
              </a:ext>
            </a:extLst>
          </p:cNvPr>
          <p:cNvSpPr txBox="1"/>
          <p:nvPr/>
        </p:nvSpPr>
        <p:spPr>
          <a:xfrm>
            <a:off x="3256209" y="5364258"/>
            <a:ext cx="670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클라우드에 쌓인 데이터를 확인할 수 있는 저장 계정을 생성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7F61C1-2926-44EC-825B-E76F997EC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082" y="1089943"/>
            <a:ext cx="5259209" cy="29241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D7F4B8-50EC-41F7-AB4C-8BB0DACC6695}"/>
              </a:ext>
            </a:extLst>
          </p:cNvPr>
          <p:cNvSpPr txBox="1"/>
          <p:nvPr/>
        </p:nvSpPr>
        <p:spPr>
          <a:xfrm>
            <a:off x="5843215" y="3934130"/>
            <a:ext cx="3307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※ </a:t>
            </a:r>
            <a:r>
              <a:rPr lang="ko-KR" altLang="en-US" sz="1400" b="1" dirty="0">
                <a:solidFill>
                  <a:srgbClr val="FF0000"/>
                </a:solidFill>
              </a:rPr>
              <a:t>생성하는 리소스들 지역은 동일하게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4521A40-3E82-4423-9747-EDD6A4660DAE}"/>
              </a:ext>
            </a:extLst>
          </p:cNvPr>
          <p:cNvSpPr/>
          <p:nvPr/>
        </p:nvSpPr>
        <p:spPr>
          <a:xfrm>
            <a:off x="3418535" y="3156936"/>
            <a:ext cx="1004047" cy="37651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DCE081-2578-48EE-97FA-E6EEFB5AD1A8}"/>
              </a:ext>
            </a:extLst>
          </p:cNvPr>
          <p:cNvSpPr/>
          <p:nvPr/>
        </p:nvSpPr>
        <p:spPr>
          <a:xfrm>
            <a:off x="8392317" y="1602864"/>
            <a:ext cx="1004047" cy="37651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660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ELK Stack </a:t>
                </a:r>
                <a:r>
                  <a:rPr lang="ko-KR" altLang="en-US" sz="1600" b="1" dirty="0">
                    <a:solidFill>
                      <a:srgbClr val="5B9BD5"/>
                    </a:solidFill>
                  </a:rPr>
                  <a:t>운용</a:t>
                </a:r>
                <a:r>
                  <a:rPr lang="en-US" altLang="ko-KR" sz="1600" b="1" dirty="0">
                    <a:solidFill>
                      <a:srgbClr val="5B9BD5"/>
                    </a:solidFill>
                  </a:rPr>
                  <a:t>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ELK Stack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간단한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Visualize 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27E88F8-21FC-4856-A1EC-A5F2B4C8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935" y="1584813"/>
            <a:ext cx="8497490" cy="45950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CE30DA7-EA09-4348-9946-FF95BC9A85F6}"/>
              </a:ext>
            </a:extLst>
          </p:cNvPr>
          <p:cNvSpPr/>
          <p:nvPr/>
        </p:nvSpPr>
        <p:spPr>
          <a:xfrm>
            <a:off x="2643582" y="3048000"/>
            <a:ext cx="1486984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E057F2-C247-4545-9913-266C52DE7840}"/>
              </a:ext>
            </a:extLst>
          </p:cNvPr>
          <p:cNvSpPr/>
          <p:nvPr/>
        </p:nvSpPr>
        <p:spPr>
          <a:xfrm>
            <a:off x="2638329" y="5071234"/>
            <a:ext cx="1486984" cy="9144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3A2E55-EE02-40EF-807F-ABD87C1A7426}"/>
              </a:ext>
            </a:extLst>
          </p:cNvPr>
          <p:cNvSpPr/>
          <p:nvPr/>
        </p:nvSpPr>
        <p:spPr>
          <a:xfrm>
            <a:off x="7662041" y="2028489"/>
            <a:ext cx="2438403" cy="2207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021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ELK Stack </a:t>
                </a:r>
                <a:r>
                  <a:rPr lang="ko-KR" altLang="en-US" sz="1600" b="1" dirty="0">
                    <a:solidFill>
                      <a:srgbClr val="5B9BD5"/>
                    </a:solidFill>
                  </a:rPr>
                  <a:t>운용</a:t>
                </a:r>
                <a:r>
                  <a:rPr lang="en-US" altLang="ko-KR" sz="1600" b="1" dirty="0">
                    <a:solidFill>
                      <a:srgbClr val="5B9BD5"/>
                    </a:solidFill>
                  </a:rPr>
                  <a:t>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ELK Stack Server Status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monitoring (</a:t>
              </a:r>
              <a:r>
                <a:rPr lang="en-US" altLang="ko-KR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Metricbeat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4AD697F-6A83-481A-A2BA-E263BD9EB485}"/>
              </a:ext>
            </a:extLst>
          </p:cNvPr>
          <p:cNvSpPr txBox="1"/>
          <p:nvPr/>
        </p:nvSpPr>
        <p:spPr>
          <a:xfrm>
            <a:off x="1308942" y="1566041"/>
            <a:ext cx="679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*Index Pattern – Index</a:t>
            </a:r>
            <a:r>
              <a:rPr lang="ko-KR" altLang="en-US" dirty="0"/>
              <a:t> </a:t>
            </a:r>
            <a:r>
              <a:rPr lang="en-US" altLang="ko-KR" dirty="0"/>
              <a:t>Create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err="1"/>
              <a:t>metricbeat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998773-3471-4707-B1D4-D0161E97E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331" y="1865587"/>
            <a:ext cx="8149041" cy="43833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6B4B6B-6F37-42B0-8E4D-35693E85A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025" y="3806800"/>
            <a:ext cx="5844902" cy="182683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89A763B-3068-4E69-AC19-6D62BB8888DD}"/>
              </a:ext>
            </a:extLst>
          </p:cNvPr>
          <p:cNvSpPr/>
          <p:nvPr/>
        </p:nvSpPr>
        <p:spPr>
          <a:xfrm>
            <a:off x="5276194" y="5129048"/>
            <a:ext cx="273269" cy="173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7988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ELK Stack </a:t>
                </a:r>
                <a:r>
                  <a:rPr lang="ko-KR" altLang="en-US" sz="1600" b="1" dirty="0">
                    <a:solidFill>
                      <a:srgbClr val="5B9BD5"/>
                    </a:solidFill>
                  </a:rPr>
                  <a:t>운용</a:t>
                </a:r>
                <a:r>
                  <a:rPr lang="en-US" altLang="ko-KR" sz="1600" b="1" dirty="0">
                    <a:solidFill>
                      <a:srgbClr val="5B9BD5"/>
                    </a:solidFill>
                  </a:rPr>
                  <a:t>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ELK Stack Server Status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monitoring (</a:t>
              </a:r>
              <a:r>
                <a:rPr lang="en-US" altLang="ko-KR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Metricbeat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6B73954-FB51-48AE-8E0C-0F98C43E5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251" y="1446171"/>
            <a:ext cx="9377889" cy="478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243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63D9D16-3808-49BF-A78E-58FEE7FCCA3D}"/>
                </a:ext>
              </a:extLst>
            </p:cNvPr>
            <p:cNvGrpSpPr/>
            <p:nvPr/>
          </p:nvGrpSpPr>
          <p:grpSpPr>
            <a:xfrm>
              <a:off x="950116" y="856062"/>
              <a:ext cx="10693342" cy="5322682"/>
              <a:chOff x="1521619" y="777288"/>
              <a:chExt cx="9777579" cy="23249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2D390C9-8D38-47B7-A650-7DB144E60033}"/>
                  </a:ext>
                </a:extLst>
              </p:cNvPr>
              <p:cNvSpPr/>
              <p:nvPr/>
            </p:nvSpPr>
            <p:spPr>
              <a:xfrm>
                <a:off x="1521619" y="942268"/>
                <a:ext cx="9777579" cy="2159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altLang="ko-KR" sz="6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869FB2E-772A-4699-883F-C507A9A3BA7D}"/>
                  </a:ext>
                </a:extLst>
              </p:cNvPr>
              <p:cNvSpPr/>
              <p:nvPr/>
            </p:nvSpPr>
            <p:spPr>
              <a:xfrm>
                <a:off x="1609336" y="777288"/>
                <a:ext cx="8574780" cy="180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5B9BD5"/>
                    </a:solidFill>
                  </a:rPr>
                  <a:t>ELK Stack </a:t>
                </a:r>
                <a:r>
                  <a:rPr lang="ko-KR" altLang="en-US" sz="1600" b="1" dirty="0">
                    <a:solidFill>
                      <a:srgbClr val="5B9BD5"/>
                    </a:solidFill>
                  </a:rPr>
                  <a:t>운용</a:t>
                </a:r>
                <a:r>
                  <a:rPr lang="en-US" altLang="ko-KR" sz="1600" b="1" dirty="0">
                    <a:solidFill>
                      <a:srgbClr val="5B9BD5"/>
                    </a:solidFill>
                  </a:rPr>
                  <a:t>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ELK Stack Server Stream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monitoring (</a:t>
              </a:r>
              <a:r>
                <a:rPr lang="en-US" altLang="ko-KR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Filebeat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F8E8999-2D52-4CDC-B70B-520A01679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540" y="1553164"/>
            <a:ext cx="8547291" cy="46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35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14" name="타원 13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EE299D-D6BC-45DA-BFCA-B80A892E38F8}"/>
              </a:ext>
            </a:extLst>
          </p:cNvPr>
          <p:cNvGrpSpPr/>
          <p:nvPr/>
        </p:nvGrpSpPr>
        <p:grpSpPr>
          <a:xfrm>
            <a:off x="1081563" y="720090"/>
            <a:ext cx="10824788" cy="5634740"/>
            <a:chOff x="818670" y="544004"/>
            <a:chExt cx="10824788" cy="563474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2D390C9-8D38-47B7-A650-7DB144E60033}"/>
                </a:ext>
              </a:extLst>
            </p:cNvPr>
            <p:cNvSpPr/>
            <p:nvPr/>
          </p:nvSpPr>
          <p:spPr>
            <a:xfrm>
              <a:off x="950116" y="913336"/>
              <a:ext cx="10693342" cy="52654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altLang="ko-KR" sz="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83A311-2961-4C03-9E32-2AF160993E13}"/>
                </a:ext>
              </a:extLst>
            </p:cNvPr>
            <p:cNvSpPr txBox="1"/>
            <p:nvPr/>
          </p:nvSpPr>
          <p:spPr>
            <a:xfrm>
              <a:off x="818670" y="544004"/>
              <a:ext cx="9851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Git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주소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0FD75F-FDA6-418E-BC91-7582D2CC0E5C}"/>
              </a:ext>
            </a:extLst>
          </p:cNvPr>
          <p:cNvSpPr txBox="1"/>
          <p:nvPr/>
        </p:nvSpPr>
        <p:spPr>
          <a:xfrm>
            <a:off x="2232264" y="2329437"/>
            <a:ext cx="8654832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hlinkClick r:id="rId3"/>
              </a:rPr>
              <a:t>https://github.com/ehdduq262/Appcenter_Finedust.git</a:t>
            </a:r>
            <a:endParaRPr lang="en-US" altLang="ko-KR" sz="2500" b="1" dirty="0"/>
          </a:p>
          <a:p>
            <a:endParaRPr lang="en-US" altLang="ko-KR" sz="2500" b="1" dirty="0"/>
          </a:p>
          <a:p>
            <a:endParaRPr lang="en-US" altLang="ko-KR" sz="2500" b="1" dirty="0"/>
          </a:p>
          <a:p>
            <a:endParaRPr lang="en-US" altLang="ko-KR" sz="2500" b="1" dirty="0"/>
          </a:p>
          <a:p>
            <a:endParaRPr lang="en-US" altLang="ko-KR" sz="2500" b="1" dirty="0"/>
          </a:p>
          <a:p>
            <a:endParaRPr lang="en-US" altLang="ko-KR" sz="2500" b="1" dirty="0"/>
          </a:p>
          <a:p>
            <a:pPr algn="ctr"/>
            <a:r>
              <a:rPr lang="ko-KR" altLang="en-US" sz="2500" b="1" dirty="0"/>
              <a:t>감사합니다</a:t>
            </a:r>
            <a:r>
              <a:rPr lang="en-US" altLang="ko-KR" sz="2500" b="1" dirty="0"/>
              <a:t>.</a:t>
            </a:r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348484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8670" y="862154"/>
            <a:ext cx="10976166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4" y="0"/>
            <a:ext cx="4680383" cy="107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STREAM ANALYTICS JOB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생성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B9BD5"/>
                </a:solidFill>
              </a:rPr>
              <a:t>Azure Resources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7B80FC-0A16-46CA-B899-EE727FD7A503}"/>
              </a:ext>
            </a:extLst>
          </p:cNvPr>
          <p:cNvSpPr txBox="1"/>
          <p:nvPr/>
        </p:nvSpPr>
        <p:spPr>
          <a:xfrm>
            <a:off x="1921669" y="5279685"/>
            <a:ext cx="670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IOT</a:t>
            </a:r>
            <a:r>
              <a:rPr lang="ko-KR" altLang="en-US" b="1" dirty="0"/>
              <a:t> </a:t>
            </a:r>
            <a:r>
              <a:rPr lang="en-US" altLang="ko-KR" b="1" dirty="0"/>
              <a:t>HUB</a:t>
            </a:r>
            <a:r>
              <a:rPr lang="ko-KR" altLang="en-US" b="1" dirty="0"/>
              <a:t>로 부터 받은 </a:t>
            </a:r>
            <a:r>
              <a:rPr lang="ko-KR" altLang="en-US" b="1" dirty="0">
                <a:solidFill>
                  <a:srgbClr val="01D5FD"/>
                </a:solidFill>
              </a:rPr>
              <a:t>입력</a:t>
            </a:r>
            <a:r>
              <a:rPr lang="ko-KR" altLang="en-US" b="1" dirty="0"/>
              <a:t>을 자신이 원하는 형태로 </a:t>
            </a:r>
            <a:r>
              <a:rPr lang="ko-KR" altLang="en-US" b="1" dirty="0">
                <a:solidFill>
                  <a:srgbClr val="FF0000"/>
                </a:solidFill>
              </a:rPr>
              <a:t>출력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74EDDC-68C7-4D9B-A737-8C491B16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58" y="2172310"/>
            <a:ext cx="4113361" cy="25133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4EF0F8-0220-4D96-9C35-9A6820AF0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608" y="2269706"/>
            <a:ext cx="3184632" cy="21240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B6995D-B852-48FE-93FC-88A2C04DE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210" y="1134084"/>
            <a:ext cx="3324225" cy="4648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D7F4B8-50EC-41F7-AB4C-8BB0DACC6695}"/>
              </a:ext>
            </a:extLst>
          </p:cNvPr>
          <p:cNvSpPr txBox="1"/>
          <p:nvPr/>
        </p:nvSpPr>
        <p:spPr>
          <a:xfrm>
            <a:off x="8530915" y="4130841"/>
            <a:ext cx="2888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※ </a:t>
            </a:r>
            <a:r>
              <a:rPr lang="ko-KR" altLang="en-US" sz="1200" b="1" dirty="0">
                <a:solidFill>
                  <a:srgbClr val="FF0000"/>
                </a:solidFill>
              </a:rPr>
              <a:t>생성하는 리소스들 지역은 동일하게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0ECE87-88EC-4E7A-AD64-A4B4F4262E23}"/>
              </a:ext>
            </a:extLst>
          </p:cNvPr>
          <p:cNvSpPr/>
          <p:nvPr/>
        </p:nvSpPr>
        <p:spPr>
          <a:xfrm>
            <a:off x="8631495" y="3813803"/>
            <a:ext cx="706469" cy="31703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488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21619" y="792336"/>
            <a:ext cx="9777579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4" y="0"/>
            <a:ext cx="4680383" cy="829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IOT DEVICE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생성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B9BD5"/>
                </a:solidFill>
              </a:rPr>
              <a:t>Azure Resources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23E0B1-8A43-44C2-B912-B300C080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710" y="1078244"/>
            <a:ext cx="5288561" cy="280102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0FB8F7-0B63-4525-80B3-10BA68A0485E}"/>
              </a:ext>
            </a:extLst>
          </p:cNvPr>
          <p:cNvSpPr/>
          <p:nvPr/>
        </p:nvSpPr>
        <p:spPr>
          <a:xfrm>
            <a:off x="4192175" y="1533128"/>
            <a:ext cx="776989" cy="31703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DBA0E4-64BE-4CD3-A958-3DCC1ABD8862}"/>
              </a:ext>
            </a:extLst>
          </p:cNvPr>
          <p:cNvSpPr/>
          <p:nvPr/>
        </p:nvSpPr>
        <p:spPr>
          <a:xfrm>
            <a:off x="1925167" y="3512134"/>
            <a:ext cx="1260650" cy="31703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865C53-5948-442B-99D8-CCC1EF280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776" y="4620263"/>
            <a:ext cx="9432422" cy="15161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80DB3B-F745-4A1C-B975-6B494316DCC5}"/>
              </a:ext>
            </a:extLst>
          </p:cNvPr>
          <p:cNvSpPr txBox="1"/>
          <p:nvPr/>
        </p:nvSpPr>
        <p:spPr>
          <a:xfrm>
            <a:off x="7675417" y="2237737"/>
            <a:ext cx="670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IOT</a:t>
            </a:r>
            <a:r>
              <a:rPr lang="ko-KR" altLang="en-US" b="1" dirty="0"/>
              <a:t> </a:t>
            </a:r>
            <a:r>
              <a:rPr lang="en-US" altLang="ko-KR" b="1" dirty="0"/>
              <a:t>HUB – IOT DEVICE </a:t>
            </a:r>
            <a:r>
              <a:rPr lang="ko-KR" altLang="en-US" b="1" dirty="0"/>
              <a:t>생성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76049C7-EB9C-4DBE-BFF8-04D608461341}"/>
              </a:ext>
            </a:extLst>
          </p:cNvPr>
          <p:cNvSpPr/>
          <p:nvPr/>
        </p:nvSpPr>
        <p:spPr>
          <a:xfrm>
            <a:off x="1721644" y="4751156"/>
            <a:ext cx="1260650" cy="31703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5B4758-ACBB-4029-AF39-335B97DE1C55}"/>
              </a:ext>
            </a:extLst>
          </p:cNvPr>
          <p:cNvSpPr/>
          <p:nvPr/>
        </p:nvSpPr>
        <p:spPr>
          <a:xfrm>
            <a:off x="1925167" y="5860530"/>
            <a:ext cx="1492288" cy="31703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31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87057" y="862154"/>
            <a:ext cx="9777579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5" y="0"/>
            <a:ext cx="4606492" cy="103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5. POWER BI?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B9BD5"/>
                </a:solidFill>
              </a:rPr>
              <a:t>Power BI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pic>
        <p:nvPicPr>
          <p:cNvPr id="1026" name="Picture 2" descr="power bi에 대한 이미지 검색결과">
            <a:extLst>
              <a:ext uri="{FF2B5EF4-FFF2-40B4-BE49-F238E27FC236}">
                <a16:creationId xmlns:a16="http://schemas.microsoft.com/office/drawing/2014/main" id="{BA239686-AA57-4424-87C5-7330D5AA2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233" y="1197909"/>
            <a:ext cx="9269225" cy="27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9C7406-92B7-4DC2-9C24-42F7BB021B10}"/>
              </a:ext>
            </a:extLst>
          </p:cNvPr>
          <p:cNvSpPr txBox="1"/>
          <p:nvPr/>
        </p:nvSpPr>
        <p:spPr>
          <a:xfrm>
            <a:off x="1759997" y="4495108"/>
            <a:ext cx="96963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POWER BI?</a:t>
            </a:r>
          </a:p>
          <a:p>
            <a:pPr marL="285750" indent="-285750">
              <a:buFontTx/>
              <a:buChar char="-"/>
            </a:pPr>
            <a:r>
              <a:rPr lang="ko-KR" altLang="en-US" b="1" dirty="0"/>
              <a:t>비즈니스 분석 솔루션인 </a:t>
            </a:r>
            <a:r>
              <a:rPr lang="en-US" altLang="ko-KR" b="1" dirty="0"/>
              <a:t>POWER BI</a:t>
            </a:r>
            <a:r>
              <a:rPr lang="ko-KR" altLang="en-US" b="1" dirty="0"/>
              <a:t>를 사용하면 데이터를 시각화하고 조직에 인사이트를 공유하거나 앱 또는 웹 사이트에 데이터를 삽입할 수 있음</a:t>
            </a:r>
            <a:r>
              <a:rPr lang="en-US" altLang="ko-KR" b="1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r>
              <a:rPr lang="ko-KR" altLang="en-US" b="1" dirty="0"/>
              <a:t>즉 미세먼지 센서로부터 받는 데이터를 </a:t>
            </a:r>
            <a:r>
              <a:rPr lang="ko-KR" altLang="en-US" b="1" dirty="0">
                <a:solidFill>
                  <a:srgbClr val="FF0000"/>
                </a:solidFill>
              </a:rPr>
              <a:t>실시간으로 시각화 </a:t>
            </a:r>
            <a:r>
              <a:rPr lang="ko-KR" altLang="en-US" b="1" dirty="0"/>
              <a:t>하기 위해 사용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1506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47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20090"/>
            <a:ext cx="647700" cy="727709"/>
          </a:xfrm>
          <a:prstGeom prst="rect">
            <a:avLst/>
          </a:prstGeom>
          <a:solidFill>
            <a:srgbClr val="01D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87057" y="862154"/>
            <a:ext cx="9777579" cy="57818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95035" y="0"/>
            <a:ext cx="4606492" cy="1032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5. POWER BI </a:t>
            </a:r>
            <a:r>
              <a:rPr lang="ko-KR" altLang="en-US" sz="1600" b="1" dirty="0"/>
              <a:t>계정 생성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B9BD5"/>
                </a:solidFill>
              </a:rPr>
              <a:t>Power BI</a:t>
            </a: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0816" y="191555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816" y="312098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0816" y="432641"/>
            <a:ext cx="326067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b="1" dirty="0">
              <a:solidFill>
                <a:prstClr val="white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87085" y="185581"/>
            <a:ext cx="326067" cy="326067"/>
            <a:chOff x="787085" y="185581"/>
            <a:chExt cx="326067" cy="326067"/>
          </a:xfrm>
        </p:grpSpPr>
        <p:sp>
          <p:nvSpPr>
            <p:cNvPr id="19" name="모서리가 둥근 직사각형 18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 rot="5400000">
            <a:off x="-1710847" y="4472971"/>
            <a:ext cx="4114057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521619" y="214028"/>
            <a:ext cx="400050" cy="400050"/>
            <a:chOff x="1123950" y="3724275"/>
            <a:chExt cx="523875" cy="523875"/>
          </a:xfrm>
        </p:grpSpPr>
        <p:sp>
          <p:nvSpPr>
            <p:cNvPr id="47" name="타원 4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9" name="모서리가 둥근 직사각형 48"/>
          <p:cNvSpPr/>
          <p:nvPr/>
        </p:nvSpPr>
        <p:spPr>
          <a:xfrm>
            <a:off x="2137098" y="283846"/>
            <a:ext cx="564930" cy="2709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X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30105" y="283846"/>
            <a:ext cx="468994" cy="27096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○</a:t>
            </a:r>
            <a:endParaRPr lang="en-US" altLang="ko-KR" sz="800" b="1" dirty="0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38863-A7A8-4D42-8ED6-925F7B31C0EE}"/>
              </a:ext>
            </a:extLst>
          </p:cNvPr>
          <p:cNvSpPr txBox="1"/>
          <p:nvPr/>
        </p:nvSpPr>
        <p:spPr>
          <a:xfrm>
            <a:off x="1714764" y="950360"/>
            <a:ext cx="8567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Power Bi – </a:t>
            </a:r>
            <a:r>
              <a:rPr lang="ko-KR" altLang="en-US" b="1" dirty="0"/>
              <a:t>회사 및 학교 이메일만 생성 가능 </a:t>
            </a:r>
            <a:r>
              <a:rPr lang="en-US" altLang="ko-KR" b="1" dirty="0"/>
              <a:t>-&gt; </a:t>
            </a:r>
            <a:r>
              <a:rPr lang="ko-KR" altLang="en-US" b="1" dirty="0"/>
              <a:t>신라대학교 이메일 생성 권한 </a:t>
            </a:r>
            <a:r>
              <a:rPr lang="en-US" altLang="ko-KR" b="1" dirty="0"/>
              <a:t>X = </a:t>
            </a:r>
            <a:r>
              <a:rPr lang="ko-KR" altLang="en-US" b="1" dirty="0">
                <a:solidFill>
                  <a:srgbClr val="FF0000"/>
                </a:solidFill>
              </a:rPr>
              <a:t>일회용 이메일을 통해 생성 </a:t>
            </a:r>
            <a:r>
              <a:rPr lang="en-US" altLang="ko-KR" b="1" dirty="0">
                <a:solidFill>
                  <a:srgbClr val="FF0000"/>
                </a:solidFill>
              </a:rPr>
              <a:t>– ruu.kr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913FA2-5233-4D5A-B438-0F9800F97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644" y="1697325"/>
            <a:ext cx="4097431" cy="1381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5FC689-9242-4EAB-A685-4DD2CD6A2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641" y="1596691"/>
            <a:ext cx="3916149" cy="28149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7B3A4E-87AF-4D75-8EA6-C16CCB2A16A9}"/>
              </a:ext>
            </a:extLst>
          </p:cNvPr>
          <p:cNvSpPr txBox="1"/>
          <p:nvPr/>
        </p:nvSpPr>
        <p:spPr>
          <a:xfrm>
            <a:off x="2137098" y="5517383"/>
            <a:ext cx="893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Power Bi </a:t>
            </a:r>
            <a:r>
              <a:rPr lang="ko-KR" altLang="en-US" b="1" dirty="0"/>
              <a:t>계정 등록 화면 </a:t>
            </a:r>
            <a:r>
              <a:rPr lang="en-US" altLang="ko-KR" b="1" dirty="0"/>
              <a:t>– </a:t>
            </a:r>
            <a:r>
              <a:rPr lang="ko-KR" altLang="en-US" b="1" dirty="0"/>
              <a:t>생성한 일회용 이메일 입력 </a:t>
            </a:r>
            <a:r>
              <a:rPr lang="en-US" altLang="ko-KR" b="1" dirty="0"/>
              <a:t>– ruu.kr </a:t>
            </a:r>
            <a:r>
              <a:rPr lang="ko-KR" altLang="en-US" b="1" dirty="0"/>
              <a:t>에서 인증번호 확인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6453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2546</Words>
  <Application>Microsoft Office PowerPoint</Application>
  <PresentationFormat>와이드스크린</PresentationFormat>
  <Paragraphs>467</Paragraphs>
  <Slides>54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8" baseType="lpstr">
      <vt:lpstr>Spoqa Han Sans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이희수</cp:lastModifiedBy>
  <cp:revision>83</cp:revision>
  <dcterms:created xsi:type="dcterms:W3CDTF">2019-06-07T04:45:28Z</dcterms:created>
  <dcterms:modified xsi:type="dcterms:W3CDTF">2019-12-02T06:59:48Z</dcterms:modified>
</cp:coreProperties>
</file>